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10" r:id="rId2"/>
    <p:sldId id="380" r:id="rId3"/>
    <p:sldId id="377" r:id="rId4"/>
    <p:sldId id="378" r:id="rId5"/>
    <p:sldId id="381" r:id="rId6"/>
    <p:sldId id="395" r:id="rId7"/>
    <p:sldId id="397" r:id="rId8"/>
    <p:sldId id="398" r:id="rId9"/>
    <p:sldId id="399" r:id="rId10"/>
    <p:sldId id="400" r:id="rId11"/>
    <p:sldId id="401" r:id="rId12"/>
    <p:sldId id="396" r:id="rId13"/>
    <p:sldId id="408" r:id="rId14"/>
    <p:sldId id="409" r:id="rId15"/>
    <p:sldId id="404" r:id="rId16"/>
    <p:sldId id="405" r:id="rId17"/>
    <p:sldId id="390" r:id="rId18"/>
    <p:sldId id="392" r:id="rId19"/>
    <p:sldId id="3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887E3-C837-47C5-AD69-8E25E74DB60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F1899F-6ADB-41A9-B104-6A07C0615C08}">
      <dgm:prSet custT="1"/>
      <dgm:spPr/>
      <dgm:t>
        <a:bodyPr/>
        <a:lstStyle/>
        <a:p>
          <a:pPr>
            <a:buNone/>
          </a:pPr>
          <a:r>
            <a:rPr lang="en-ID" sz="3200" dirty="0" err="1"/>
            <a:t>Pasca</a:t>
          </a:r>
          <a:r>
            <a:rPr lang="en-ID" sz="3200" dirty="0"/>
            <a:t> </a:t>
          </a:r>
          <a:r>
            <a:rPr lang="en-ID" sz="3200" dirty="0" err="1"/>
            <a:t>Terbitnya</a:t>
          </a:r>
          <a:r>
            <a:rPr lang="en-ID" sz="3200" dirty="0"/>
            <a:t> </a:t>
          </a:r>
          <a:r>
            <a:rPr lang="en-ID" sz="3200" dirty="0" err="1"/>
            <a:t>PermenPANRB</a:t>
          </a:r>
          <a:r>
            <a:rPr lang="en-ID" sz="3200" dirty="0"/>
            <a:t> no. 1 </a:t>
          </a:r>
          <a:r>
            <a:rPr lang="en-ID" sz="3200" dirty="0" err="1"/>
            <a:t>Tahun</a:t>
          </a:r>
          <a:r>
            <a:rPr lang="en-ID" sz="3200" dirty="0"/>
            <a:t> 2023, </a:t>
          </a:r>
          <a:r>
            <a:rPr lang="en-ID" sz="3200" dirty="0" err="1"/>
            <a:t>Kemdikbudristek</a:t>
          </a:r>
          <a:r>
            <a:rPr lang="en-ID" sz="3200" dirty="0"/>
            <a:t> </a:t>
          </a:r>
          <a:r>
            <a:rPr lang="en-ID" sz="3200" dirty="0" err="1"/>
            <a:t>melakukan</a:t>
          </a:r>
          <a:r>
            <a:rPr lang="en-ID" sz="3200" dirty="0"/>
            <a:t> </a:t>
          </a:r>
          <a:r>
            <a:rPr lang="en-ID" sz="3200" dirty="0" err="1"/>
            <a:t>penyesuaian</a:t>
          </a:r>
          <a:r>
            <a:rPr lang="en-ID" sz="3200" dirty="0"/>
            <a:t> </a:t>
          </a:r>
          <a:r>
            <a:rPr lang="en-ID" sz="3200" dirty="0" err="1"/>
            <a:t>kebijakan</a:t>
          </a:r>
          <a:r>
            <a:rPr lang="en-ID" sz="3200" dirty="0"/>
            <a:t> </a:t>
          </a:r>
          <a:r>
            <a:rPr lang="en-ID" sz="3200" dirty="0" err="1"/>
            <a:t>terhadap</a:t>
          </a:r>
          <a:r>
            <a:rPr lang="en-ID" sz="3200" dirty="0"/>
            <a:t>:</a:t>
          </a:r>
          <a:endParaRPr lang="en-US" sz="3200" dirty="0"/>
        </a:p>
      </dgm:t>
    </dgm:pt>
    <dgm:pt modelId="{0D6FC00F-52F8-4EB6-A1DB-C6985E8A8180}" type="parTrans" cxnId="{6D708F1D-6E9C-4577-A0A5-D3B04BF51FEE}">
      <dgm:prSet/>
      <dgm:spPr/>
      <dgm:t>
        <a:bodyPr/>
        <a:lstStyle/>
        <a:p>
          <a:endParaRPr lang="en-US"/>
        </a:p>
      </dgm:t>
    </dgm:pt>
    <dgm:pt modelId="{53B32A85-FDCD-42D5-9E5C-CE13DE6802CA}" type="sibTrans" cxnId="{6D708F1D-6E9C-4577-A0A5-D3B04BF51FEE}">
      <dgm:prSet/>
      <dgm:spPr/>
      <dgm:t>
        <a:bodyPr/>
        <a:lstStyle/>
        <a:p>
          <a:endParaRPr lang="en-US"/>
        </a:p>
      </dgm:t>
    </dgm:pt>
    <dgm:pt modelId="{F5615050-D829-45C5-A67B-E5CCFA52FEAE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sz="2800" dirty="0" err="1"/>
            <a:t>Pelaksanaan</a:t>
          </a:r>
          <a:r>
            <a:rPr lang="en-ID" sz="2800" dirty="0"/>
            <a:t> </a:t>
          </a:r>
          <a:r>
            <a:rPr lang="en-ID" sz="2800" dirty="0" err="1"/>
            <a:t>Penilaian</a:t>
          </a:r>
          <a:r>
            <a:rPr lang="en-ID" sz="2800" dirty="0"/>
            <a:t> </a:t>
          </a:r>
          <a:r>
            <a:rPr lang="en-ID" sz="2800" dirty="0" err="1"/>
            <a:t>Kenaikan</a:t>
          </a:r>
          <a:r>
            <a:rPr lang="en-ID" sz="2800" dirty="0"/>
            <a:t> </a:t>
          </a:r>
          <a:r>
            <a:rPr lang="en-ID" sz="2800" dirty="0" err="1"/>
            <a:t>Pangkat</a:t>
          </a:r>
          <a:r>
            <a:rPr lang="en-ID" sz="2800" dirty="0"/>
            <a:t> dan </a:t>
          </a:r>
          <a:r>
            <a:rPr lang="en-ID" sz="2800" dirty="0" err="1"/>
            <a:t>Jabatan</a:t>
          </a:r>
          <a:r>
            <a:rPr lang="en-ID" sz="2800" dirty="0"/>
            <a:t> </a:t>
          </a:r>
          <a:r>
            <a:rPr lang="en-ID" sz="2800" dirty="0" err="1"/>
            <a:t>Fungsional</a:t>
          </a:r>
          <a:r>
            <a:rPr lang="en-ID" sz="2800" dirty="0"/>
            <a:t> </a:t>
          </a:r>
          <a:r>
            <a:rPr lang="en-ID" sz="2800" dirty="0" err="1"/>
            <a:t>Dosen</a:t>
          </a:r>
          <a:endParaRPr lang="en-US" sz="2800" dirty="0"/>
        </a:p>
      </dgm:t>
    </dgm:pt>
    <dgm:pt modelId="{022C73AF-B5DA-4D9B-8FC2-3D9C37F5AAC5}" type="parTrans" cxnId="{253BC2A2-1BE9-41FF-A092-0700274981CB}">
      <dgm:prSet/>
      <dgm:spPr/>
      <dgm:t>
        <a:bodyPr/>
        <a:lstStyle/>
        <a:p>
          <a:endParaRPr lang="en-US"/>
        </a:p>
      </dgm:t>
    </dgm:pt>
    <dgm:pt modelId="{9B046F5A-CC13-461A-B831-55F37BB21445}" type="sibTrans" cxnId="{253BC2A2-1BE9-41FF-A092-0700274981CB}">
      <dgm:prSet/>
      <dgm:spPr/>
      <dgm:t>
        <a:bodyPr/>
        <a:lstStyle/>
        <a:p>
          <a:endParaRPr lang="en-US"/>
        </a:p>
      </dgm:t>
    </dgm:pt>
    <dgm:pt modelId="{588EF71A-CDB9-4FA8-B58D-5C5D2D2A933B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sz="2800" dirty="0" err="1"/>
            <a:t>Pelaksanaan</a:t>
          </a:r>
          <a:r>
            <a:rPr lang="en-ID" sz="2800" dirty="0"/>
            <a:t> BKD dan </a:t>
          </a:r>
          <a:r>
            <a:rPr lang="en-ID" sz="2800" dirty="0" err="1"/>
            <a:t>Kewajiban</a:t>
          </a:r>
          <a:r>
            <a:rPr lang="en-ID" sz="2800" dirty="0"/>
            <a:t> </a:t>
          </a:r>
          <a:r>
            <a:rPr lang="en-ID" sz="2800" dirty="0" err="1"/>
            <a:t>Khusus</a:t>
          </a:r>
          <a:r>
            <a:rPr lang="en-ID" sz="2800" dirty="0"/>
            <a:t> </a:t>
          </a:r>
          <a:r>
            <a:rPr lang="en-ID" sz="2800" dirty="0" err="1"/>
            <a:t>Dosen</a:t>
          </a:r>
          <a:endParaRPr lang="en-US" sz="2800" dirty="0"/>
        </a:p>
      </dgm:t>
    </dgm:pt>
    <dgm:pt modelId="{55099B69-6164-4E95-9D07-60685617369B}" type="sibTrans" cxnId="{1CF80C87-B536-496A-8F47-BB66C89240B6}">
      <dgm:prSet/>
      <dgm:spPr/>
      <dgm:t>
        <a:bodyPr/>
        <a:lstStyle/>
        <a:p>
          <a:endParaRPr lang="en-US"/>
        </a:p>
      </dgm:t>
    </dgm:pt>
    <dgm:pt modelId="{4ADECA33-2B05-49E7-B7DF-EE4D51DFDCF0}" type="parTrans" cxnId="{1CF80C87-B536-496A-8F47-BB66C89240B6}">
      <dgm:prSet/>
      <dgm:spPr/>
      <dgm:t>
        <a:bodyPr/>
        <a:lstStyle/>
        <a:p>
          <a:endParaRPr lang="en-US"/>
        </a:p>
      </dgm:t>
    </dgm:pt>
    <dgm:pt modelId="{558C00E0-9F41-4FCC-A09B-9C89067E6FBC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sz="2800" dirty="0" err="1"/>
            <a:t>Pelaporan</a:t>
          </a:r>
          <a:r>
            <a:rPr lang="en-ID" sz="2800" dirty="0"/>
            <a:t> SKP </a:t>
          </a:r>
          <a:r>
            <a:rPr lang="en-ID" sz="2800" dirty="0" err="1"/>
            <a:t>Dosen</a:t>
          </a:r>
          <a:r>
            <a:rPr lang="en-ID" sz="2800" dirty="0"/>
            <a:t> PNS</a:t>
          </a:r>
          <a:endParaRPr lang="en-US" sz="2800" dirty="0"/>
        </a:p>
      </dgm:t>
    </dgm:pt>
    <dgm:pt modelId="{33F925B7-B5C8-4027-BE1F-BEA3BE4D9D57}" type="sibTrans" cxnId="{61277120-5783-4007-9E68-5340A66D11F9}">
      <dgm:prSet/>
      <dgm:spPr/>
      <dgm:t>
        <a:bodyPr/>
        <a:lstStyle/>
        <a:p>
          <a:endParaRPr lang="en-US"/>
        </a:p>
      </dgm:t>
    </dgm:pt>
    <dgm:pt modelId="{1958DA77-32AA-4A65-B416-3798161645CC}" type="parTrans" cxnId="{61277120-5783-4007-9E68-5340A66D11F9}">
      <dgm:prSet/>
      <dgm:spPr/>
      <dgm:t>
        <a:bodyPr/>
        <a:lstStyle/>
        <a:p>
          <a:endParaRPr lang="en-US"/>
        </a:p>
      </dgm:t>
    </dgm:pt>
    <dgm:pt modelId="{B08F1FEC-87AD-46EA-99FB-826F28C15E53}" type="pres">
      <dgm:prSet presAssocID="{2A4887E3-C837-47C5-AD69-8E25E74DB60B}" presName="outerComposite" presStyleCnt="0">
        <dgm:presLayoutVars>
          <dgm:chMax val="5"/>
          <dgm:dir/>
          <dgm:resizeHandles val="exact"/>
        </dgm:presLayoutVars>
      </dgm:prSet>
      <dgm:spPr/>
    </dgm:pt>
    <dgm:pt modelId="{D66CFD7F-0F0D-408C-996A-A480A888BCA7}" type="pres">
      <dgm:prSet presAssocID="{2A4887E3-C837-47C5-AD69-8E25E74DB60B}" presName="dummyMaxCanvas" presStyleCnt="0">
        <dgm:presLayoutVars/>
      </dgm:prSet>
      <dgm:spPr/>
    </dgm:pt>
    <dgm:pt modelId="{B38DCB02-5A07-4E48-B477-566BE164ECB7}" type="pres">
      <dgm:prSet presAssocID="{2A4887E3-C837-47C5-AD69-8E25E74DB60B}" presName="OneNode_1" presStyleLbl="node1" presStyleIdx="0" presStyleCnt="1" custScaleY="182575">
        <dgm:presLayoutVars>
          <dgm:bulletEnabled val="1"/>
        </dgm:presLayoutVars>
      </dgm:prSet>
      <dgm:spPr/>
    </dgm:pt>
  </dgm:ptLst>
  <dgm:cxnLst>
    <dgm:cxn modelId="{C2CF2216-9096-4FDD-9C64-DD749EE677D4}" type="presOf" srcId="{76F1899F-6ADB-41A9-B104-6A07C0615C08}" destId="{B38DCB02-5A07-4E48-B477-566BE164ECB7}" srcOrd="0" destOrd="0" presId="urn:microsoft.com/office/officeart/2005/8/layout/vProcess5"/>
    <dgm:cxn modelId="{6D708F1D-6E9C-4577-A0A5-D3B04BF51FEE}" srcId="{2A4887E3-C837-47C5-AD69-8E25E74DB60B}" destId="{76F1899F-6ADB-41A9-B104-6A07C0615C08}" srcOrd="0" destOrd="0" parTransId="{0D6FC00F-52F8-4EB6-A1DB-C6985E8A8180}" sibTransId="{53B32A85-FDCD-42D5-9E5C-CE13DE6802CA}"/>
    <dgm:cxn modelId="{E6F2001F-51C1-4289-A981-7ED28F8E2C28}" type="presOf" srcId="{558C00E0-9F41-4FCC-A09B-9C89067E6FBC}" destId="{B38DCB02-5A07-4E48-B477-566BE164ECB7}" srcOrd="0" destOrd="2" presId="urn:microsoft.com/office/officeart/2005/8/layout/vProcess5"/>
    <dgm:cxn modelId="{61277120-5783-4007-9E68-5340A66D11F9}" srcId="{76F1899F-6ADB-41A9-B104-6A07C0615C08}" destId="{558C00E0-9F41-4FCC-A09B-9C89067E6FBC}" srcOrd="1" destOrd="0" parTransId="{1958DA77-32AA-4A65-B416-3798161645CC}" sibTransId="{33F925B7-B5C8-4027-BE1F-BEA3BE4D9D57}"/>
    <dgm:cxn modelId="{633C897C-E28C-4132-8626-586329AC0094}" type="presOf" srcId="{2A4887E3-C837-47C5-AD69-8E25E74DB60B}" destId="{B08F1FEC-87AD-46EA-99FB-826F28C15E53}" srcOrd="0" destOrd="0" presId="urn:microsoft.com/office/officeart/2005/8/layout/vProcess5"/>
    <dgm:cxn modelId="{1CF80C87-B536-496A-8F47-BB66C89240B6}" srcId="{76F1899F-6ADB-41A9-B104-6A07C0615C08}" destId="{588EF71A-CDB9-4FA8-B58D-5C5D2D2A933B}" srcOrd="0" destOrd="0" parTransId="{4ADECA33-2B05-49E7-B7DF-EE4D51DFDCF0}" sibTransId="{55099B69-6164-4E95-9D07-60685617369B}"/>
    <dgm:cxn modelId="{253BC2A2-1BE9-41FF-A092-0700274981CB}" srcId="{76F1899F-6ADB-41A9-B104-6A07C0615C08}" destId="{F5615050-D829-45C5-A67B-E5CCFA52FEAE}" srcOrd="2" destOrd="0" parTransId="{022C73AF-B5DA-4D9B-8FC2-3D9C37F5AAC5}" sibTransId="{9B046F5A-CC13-461A-B831-55F37BB21445}"/>
    <dgm:cxn modelId="{4C9D36C9-DC44-4E4F-A4A3-7D89219E167C}" type="presOf" srcId="{588EF71A-CDB9-4FA8-B58D-5C5D2D2A933B}" destId="{B38DCB02-5A07-4E48-B477-566BE164ECB7}" srcOrd="0" destOrd="1" presId="urn:microsoft.com/office/officeart/2005/8/layout/vProcess5"/>
    <dgm:cxn modelId="{9911DCD6-32C8-402A-8E42-44AB1606D5CB}" type="presOf" srcId="{F5615050-D829-45C5-A67B-E5CCFA52FEAE}" destId="{B38DCB02-5A07-4E48-B477-566BE164ECB7}" srcOrd="0" destOrd="3" presId="urn:microsoft.com/office/officeart/2005/8/layout/vProcess5"/>
    <dgm:cxn modelId="{5591653C-F6BC-48C7-89A9-677C3670FABE}" type="presParOf" srcId="{B08F1FEC-87AD-46EA-99FB-826F28C15E53}" destId="{D66CFD7F-0F0D-408C-996A-A480A888BCA7}" srcOrd="0" destOrd="0" presId="urn:microsoft.com/office/officeart/2005/8/layout/vProcess5"/>
    <dgm:cxn modelId="{7DABD3A3-ACDF-4C82-94CC-7FB116B2DDBB}" type="presParOf" srcId="{B08F1FEC-87AD-46EA-99FB-826F28C15E53}" destId="{B38DCB02-5A07-4E48-B477-566BE164ECB7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21D7F1-1650-4772-8CA4-E522B6257E2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43E8D9-CD01-4150-ACD2-A3AF7CB72A3A}">
      <dgm:prSet/>
      <dgm:spPr/>
      <dgm:t>
        <a:bodyPr/>
        <a:lstStyle/>
        <a:p>
          <a:pPr>
            <a:buNone/>
          </a:pPr>
          <a:r>
            <a:rPr lang="en-ID"/>
            <a:t>Mulai kinerja dosen 1 Januari 2023, berlaku: </a:t>
          </a:r>
          <a:endParaRPr lang="en-US"/>
        </a:p>
      </dgm:t>
    </dgm:pt>
    <dgm:pt modelId="{7D25BCB1-C13C-4AD7-962B-B723D2CF4FD5}" type="parTrans" cxnId="{628DDCAF-DE62-46D4-B391-F170A5AE05A9}">
      <dgm:prSet/>
      <dgm:spPr/>
      <dgm:t>
        <a:bodyPr/>
        <a:lstStyle/>
        <a:p>
          <a:endParaRPr lang="en-US"/>
        </a:p>
      </dgm:t>
    </dgm:pt>
    <dgm:pt modelId="{0CCCC6BC-F922-47B7-B1E4-5B3A409B74CF}" type="sibTrans" cxnId="{628DDCAF-DE62-46D4-B391-F170A5AE05A9}">
      <dgm:prSet/>
      <dgm:spPr/>
      <dgm:t>
        <a:bodyPr/>
        <a:lstStyle/>
        <a:p>
          <a:endParaRPr lang="en-US"/>
        </a:p>
      </dgm:t>
    </dgm:pt>
    <dgm:pt modelId="{D9A8D7F7-B6F3-426D-B061-493081DE525C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dirty="0" err="1"/>
            <a:t>Pengelolaan</a:t>
          </a:r>
          <a:r>
            <a:rPr lang="en-ID" dirty="0"/>
            <a:t> </a:t>
          </a:r>
          <a:r>
            <a:rPr lang="en-ID" dirty="0" err="1"/>
            <a:t>kinerja</a:t>
          </a:r>
          <a:r>
            <a:rPr lang="en-ID" dirty="0"/>
            <a:t> ASN </a:t>
          </a:r>
          <a:r>
            <a:rPr lang="en-ID" dirty="0" err="1"/>
            <a:t>sesuai</a:t>
          </a:r>
          <a:r>
            <a:rPr lang="en-ID" dirty="0"/>
            <a:t> </a:t>
          </a:r>
          <a:r>
            <a:rPr lang="en-ID" dirty="0" err="1"/>
            <a:t>PermenPANRB</a:t>
          </a:r>
          <a:r>
            <a:rPr lang="en-ID" dirty="0"/>
            <a:t> no. 6 </a:t>
          </a:r>
          <a:r>
            <a:rPr lang="en-ID" dirty="0" err="1"/>
            <a:t>tahun</a:t>
          </a:r>
          <a:r>
            <a:rPr lang="en-ID" dirty="0"/>
            <a:t> 2022: </a:t>
          </a:r>
          <a:r>
            <a:rPr lang="en-ID" dirty="0" err="1"/>
            <a:t>maka</a:t>
          </a:r>
          <a:r>
            <a:rPr lang="en-ID" dirty="0"/>
            <a:t> Hasil Kinerja </a:t>
          </a:r>
          <a:r>
            <a:rPr lang="en-ID" dirty="0" err="1"/>
            <a:t>Dosen</a:t>
          </a:r>
          <a:r>
            <a:rPr lang="en-ID" dirty="0"/>
            <a:t> LKD BKD </a:t>
          </a:r>
          <a:r>
            <a:rPr lang="en-ID" dirty="0" err="1"/>
            <a:t>dengan</a:t>
          </a:r>
          <a:r>
            <a:rPr lang="en-ID" dirty="0"/>
            <a:t> status: ‘M’ dan ‘TM’ </a:t>
          </a:r>
          <a:r>
            <a:rPr lang="en-ID" dirty="0" err="1"/>
            <a:t>dikonversi</a:t>
          </a:r>
          <a:r>
            <a:rPr lang="en-ID" dirty="0"/>
            <a:t> </a:t>
          </a:r>
          <a:r>
            <a:rPr lang="en-ID" dirty="0" err="1"/>
            <a:t>berdasarkan</a:t>
          </a:r>
          <a:r>
            <a:rPr lang="en-ID" dirty="0"/>
            <a:t> </a:t>
          </a:r>
          <a:r>
            <a:rPr lang="en-ID" dirty="0" err="1"/>
            <a:t>Ekspektasi</a:t>
          </a:r>
          <a:r>
            <a:rPr lang="en-ID" dirty="0"/>
            <a:t> </a:t>
          </a:r>
          <a:r>
            <a:rPr lang="en-ID" dirty="0" err="1"/>
            <a:t>Pimpinan</a:t>
          </a:r>
          <a:r>
            <a:rPr lang="en-ID" dirty="0"/>
            <a:t>, </a:t>
          </a:r>
          <a:r>
            <a:rPr lang="en-ID" dirty="0" err="1"/>
            <a:t>Predikat</a:t>
          </a:r>
          <a:r>
            <a:rPr lang="en-ID" dirty="0"/>
            <a:t> Kinerja, dan </a:t>
          </a:r>
          <a:r>
            <a:rPr lang="en-ID" dirty="0" err="1"/>
            <a:t>Perilaku</a:t>
          </a:r>
          <a:r>
            <a:rPr lang="en-ID" dirty="0"/>
            <a:t> </a:t>
          </a:r>
          <a:r>
            <a:rPr lang="en-ID" dirty="0" err="1"/>
            <a:t>Kerja</a:t>
          </a:r>
          <a:r>
            <a:rPr lang="en-ID" dirty="0"/>
            <a:t>; </a:t>
          </a:r>
          <a:endParaRPr lang="en-US" dirty="0"/>
        </a:p>
      </dgm:t>
    </dgm:pt>
    <dgm:pt modelId="{C1BD8040-5DD4-46F9-83CB-3CEEBA8F16CE}" type="parTrans" cxnId="{46689F56-150C-4A69-A450-6710538F5EA3}">
      <dgm:prSet/>
      <dgm:spPr/>
      <dgm:t>
        <a:bodyPr/>
        <a:lstStyle/>
        <a:p>
          <a:endParaRPr lang="en-US"/>
        </a:p>
      </dgm:t>
    </dgm:pt>
    <dgm:pt modelId="{BA66A978-90DC-4716-9F7A-BFA8EFD09D38}" type="sibTrans" cxnId="{46689F56-150C-4A69-A450-6710538F5EA3}">
      <dgm:prSet/>
      <dgm:spPr/>
      <dgm:t>
        <a:bodyPr/>
        <a:lstStyle/>
        <a:p>
          <a:endParaRPr lang="en-US"/>
        </a:p>
      </dgm:t>
    </dgm:pt>
    <dgm:pt modelId="{7E021E80-E8F1-4E7A-9D28-7F501BCF4A60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dirty="0" err="1"/>
            <a:t>Sehingga</a:t>
          </a:r>
          <a:r>
            <a:rPr lang="en-ID" dirty="0"/>
            <a:t> </a:t>
          </a:r>
          <a:r>
            <a:rPr lang="en-ID" dirty="0" err="1"/>
            <a:t>penerapan</a:t>
          </a:r>
          <a:r>
            <a:rPr lang="en-ID" dirty="0"/>
            <a:t> </a:t>
          </a:r>
          <a:r>
            <a:rPr lang="en-ID" dirty="0" err="1"/>
            <a:t>kewajiban</a:t>
          </a:r>
          <a:r>
            <a:rPr lang="en-ID" dirty="0"/>
            <a:t> </a:t>
          </a:r>
          <a:r>
            <a:rPr lang="en-ID" dirty="0" err="1"/>
            <a:t>khusus</a:t>
          </a:r>
          <a:r>
            <a:rPr lang="en-ID" dirty="0"/>
            <a:t> </a:t>
          </a:r>
          <a:r>
            <a:rPr lang="en-ID" dirty="0" err="1"/>
            <a:t>sesuai</a:t>
          </a:r>
          <a:r>
            <a:rPr lang="en-ID" dirty="0"/>
            <a:t> SE </a:t>
          </a:r>
          <a:r>
            <a:rPr lang="en-ID" dirty="0" err="1"/>
            <a:t>Direktur</a:t>
          </a:r>
          <a:r>
            <a:rPr lang="en-ID" dirty="0"/>
            <a:t> </a:t>
          </a:r>
          <a:r>
            <a:rPr lang="en-ID" dirty="0" err="1"/>
            <a:t>Sumber</a:t>
          </a:r>
          <a:r>
            <a:rPr lang="en-ID" dirty="0"/>
            <a:t> Daya dan SE </a:t>
          </a:r>
          <a:r>
            <a:rPr lang="en-ID" dirty="0" err="1"/>
            <a:t>Dirjen</a:t>
          </a:r>
          <a:r>
            <a:rPr lang="en-ID" dirty="0"/>
            <a:t> </a:t>
          </a:r>
          <a:r>
            <a:rPr lang="en-ID" dirty="0" err="1"/>
            <a:t>Diktiristek</a:t>
          </a:r>
          <a:r>
            <a:rPr lang="en-ID" dirty="0"/>
            <a:t>, </a:t>
          </a:r>
          <a:r>
            <a:rPr lang="en-ID" dirty="0" err="1"/>
            <a:t>setelah</a:t>
          </a:r>
          <a:r>
            <a:rPr lang="en-ID" dirty="0"/>
            <a:t> 18 </a:t>
          </a:r>
          <a:r>
            <a:rPr lang="en-ID" dirty="0" err="1"/>
            <a:t>Februari</a:t>
          </a:r>
          <a:r>
            <a:rPr lang="en-ID" dirty="0"/>
            <a:t> 2023 yang </a:t>
          </a:r>
          <a:r>
            <a:rPr lang="en-ID" dirty="0" err="1"/>
            <a:t>dilaksanakan</a:t>
          </a:r>
          <a:r>
            <a:rPr lang="en-ID" dirty="0"/>
            <a:t> pada </a:t>
          </a:r>
          <a:r>
            <a:rPr lang="en-ID" dirty="0" err="1"/>
            <a:t>periode</a:t>
          </a:r>
          <a:r>
            <a:rPr lang="en-ID" dirty="0"/>
            <a:t> </a:t>
          </a:r>
          <a:r>
            <a:rPr lang="en-ID" dirty="0" err="1"/>
            <a:t>kinerja</a:t>
          </a:r>
          <a:r>
            <a:rPr lang="en-ID" dirty="0"/>
            <a:t> </a:t>
          </a:r>
          <a:r>
            <a:rPr lang="en-ID" dirty="0" err="1"/>
            <a:t>dosen</a:t>
          </a:r>
          <a:r>
            <a:rPr lang="en-ID" dirty="0"/>
            <a:t> semester </a:t>
          </a:r>
          <a:r>
            <a:rPr lang="en-ID" dirty="0" err="1"/>
            <a:t>Genap</a:t>
          </a:r>
          <a:r>
            <a:rPr lang="en-ID" dirty="0"/>
            <a:t> </a:t>
          </a:r>
          <a:r>
            <a:rPr lang="en-ID" dirty="0" err="1"/>
            <a:t>Tahun</a:t>
          </a:r>
          <a:r>
            <a:rPr lang="en-ID" dirty="0"/>
            <a:t> </a:t>
          </a:r>
          <a:r>
            <a:rPr lang="en-ID" dirty="0" err="1"/>
            <a:t>Akademik</a:t>
          </a:r>
          <a:r>
            <a:rPr lang="en-ID" dirty="0"/>
            <a:t> 2022/2023 </a:t>
          </a:r>
          <a:r>
            <a:rPr lang="en-ID" dirty="0" err="1"/>
            <a:t>dinilai</a:t>
          </a:r>
          <a:r>
            <a:rPr lang="en-ID" dirty="0"/>
            <a:t> pada 1 </a:t>
          </a:r>
          <a:r>
            <a:rPr lang="en-ID" dirty="0" err="1"/>
            <a:t>Juli</a:t>
          </a:r>
          <a:r>
            <a:rPr lang="en-ID" dirty="0"/>
            <a:t> </a:t>
          </a:r>
          <a:r>
            <a:rPr lang="en-ID" dirty="0" err="1"/>
            <a:t>s.d.</a:t>
          </a:r>
          <a:r>
            <a:rPr lang="en-ID" dirty="0"/>
            <a:t> 31 </a:t>
          </a:r>
          <a:r>
            <a:rPr lang="en-ID" dirty="0" err="1"/>
            <a:t>Agustus</a:t>
          </a:r>
          <a:r>
            <a:rPr lang="en-ID" dirty="0"/>
            <a:t> 2023 </a:t>
          </a:r>
          <a:r>
            <a:rPr lang="en-ID" dirty="0" err="1"/>
            <a:t>mengacu</a:t>
          </a:r>
          <a:r>
            <a:rPr lang="en-ID" dirty="0"/>
            <a:t> pada </a:t>
          </a:r>
          <a:r>
            <a:rPr lang="en-ID" dirty="0" err="1"/>
            <a:t>Peraturan</a:t>
          </a:r>
          <a:r>
            <a:rPr lang="en-ID" dirty="0"/>
            <a:t> </a:t>
          </a:r>
          <a:r>
            <a:rPr lang="en-ID" dirty="0" err="1"/>
            <a:t>Perundang-undangan</a:t>
          </a:r>
          <a:r>
            <a:rPr lang="en-ID" dirty="0"/>
            <a:t> yang </a:t>
          </a:r>
          <a:r>
            <a:rPr lang="en-ID" dirty="0" err="1"/>
            <a:t>berlaku</a:t>
          </a:r>
          <a:r>
            <a:rPr lang="en-ID" dirty="0"/>
            <a:t> </a:t>
          </a:r>
          <a:r>
            <a:rPr lang="en-ID" dirty="0" err="1"/>
            <a:t>seperti</a:t>
          </a:r>
          <a:r>
            <a:rPr lang="en-ID" dirty="0"/>
            <a:t> point 1), </a:t>
          </a:r>
          <a:r>
            <a:rPr lang="en-ID" dirty="0" err="1"/>
            <a:t>diatur</a:t>
          </a:r>
          <a:r>
            <a:rPr lang="en-ID" dirty="0"/>
            <a:t> oleh masing-masing </a:t>
          </a:r>
          <a:r>
            <a:rPr lang="en-ID" dirty="0" err="1"/>
            <a:t>Pemimpin</a:t>
          </a:r>
          <a:r>
            <a:rPr lang="en-ID" dirty="0"/>
            <a:t> PTN/LL DIKTI/PT-KL; </a:t>
          </a:r>
          <a:endParaRPr lang="en-US" dirty="0"/>
        </a:p>
      </dgm:t>
    </dgm:pt>
    <dgm:pt modelId="{58435654-2D09-4BC2-9D23-170EA12CE96C}" type="parTrans" cxnId="{B28B850B-705E-4F52-B010-259012C9E1D8}">
      <dgm:prSet/>
      <dgm:spPr/>
      <dgm:t>
        <a:bodyPr/>
        <a:lstStyle/>
        <a:p>
          <a:endParaRPr lang="en-US"/>
        </a:p>
      </dgm:t>
    </dgm:pt>
    <dgm:pt modelId="{E21DFBEF-8C6C-463D-9574-AA577045D831}" type="sibTrans" cxnId="{B28B850B-705E-4F52-B010-259012C9E1D8}">
      <dgm:prSet/>
      <dgm:spPr/>
      <dgm:t>
        <a:bodyPr/>
        <a:lstStyle/>
        <a:p>
          <a:endParaRPr lang="en-US"/>
        </a:p>
      </dgm:t>
    </dgm:pt>
    <dgm:pt modelId="{E3555948-7602-4F79-96D8-35FBA55E2BFE}">
      <dgm:prSet/>
      <dgm:spPr/>
      <dgm:t>
        <a:bodyPr/>
        <a:lstStyle/>
        <a:p>
          <a:pPr>
            <a:buFont typeface="+mj-lt"/>
            <a:buAutoNum type="arabicParenR"/>
          </a:pPr>
          <a:r>
            <a:rPr lang="en-ID" dirty="0" err="1"/>
            <a:t>Selanjutnya</a:t>
          </a:r>
          <a:r>
            <a:rPr lang="en-ID" dirty="0"/>
            <a:t> </a:t>
          </a:r>
          <a:r>
            <a:rPr lang="en-ID" dirty="0" err="1"/>
            <a:t>pembayaran</a:t>
          </a:r>
          <a:r>
            <a:rPr lang="en-ID" dirty="0"/>
            <a:t> </a:t>
          </a:r>
          <a:r>
            <a:rPr lang="en-ID" dirty="0" err="1"/>
            <a:t>Tunjangan</a:t>
          </a:r>
          <a:r>
            <a:rPr lang="en-ID" dirty="0"/>
            <a:t> </a:t>
          </a:r>
          <a:r>
            <a:rPr lang="en-ID" dirty="0" err="1"/>
            <a:t>Profesi</a:t>
          </a:r>
          <a:r>
            <a:rPr lang="en-ID" dirty="0"/>
            <a:t> dan </a:t>
          </a:r>
          <a:r>
            <a:rPr lang="en-ID" dirty="0" err="1"/>
            <a:t>Tunjangan</a:t>
          </a:r>
          <a:r>
            <a:rPr lang="en-ID" dirty="0"/>
            <a:t> </a:t>
          </a:r>
          <a:r>
            <a:rPr lang="en-ID" dirty="0" err="1"/>
            <a:t>Kehormatan</a:t>
          </a:r>
          <a:r>
            <a:rPr lang="en-ID" dirty="0"/>
            <a:t> </a:t>
          </a:r>
          <a:r>
            <a:rPr lang="en-ID" dirty="0" err="1"/>
            <a:t>Dosen</a:t>
          </a:r>
          <a:r>
            <a:rPr lang="en-ID" dirty="0"/>
            <a:t> </a:t>
          </a:r>
          <a:r>
            <a:rPr lang="en-ID" dirty="0" err="1"/>
            <a:t>berdasarkan</a:t>
          </a:r>
          <a:r>
            <a:rPr lang="en-ID" dirty="0"/>
            <a:t>: </a:t>
          </a:r>
          <a:r>
            <a:rPr lang="en-ID" dirty="0" err="1"/>
            <a:t>Ekspektasi</a:t>
          </a:r>
          <a:r>
            <a:rPr lang="en-ID" dirty="0"/>
            <a:t> </a:t>
          </a:r>
          <a:r>
            <a:rPr lang="en-ID" dirty="0" err="1"/>
            <a:t>Pimpinan</a:t>
          </a:r>
          <a:r>
            <a:rPr lang="en-ID" dirty="0"/>
            <a:t> dan </a:t>
          </a:r>
          <a:r>
            <a:rPr lang="en-ID" dirty="0" err="1"/>
            <a:t>Predikat</a:t>
          </a:r>
          <a:r>
            <a:rPr lang="en-ID" dirty="0"/>
            <a:t> Kinerja.</a:t>
          </a:r>
          <a:endParaRPr lang="en-US" dirty="0"/>
        </a:p>
      </dgm:t>
    </dgm:pt>
    <dgm:pt modelId="{0E5FBC1C-9369-4A78-B7D5-A0F124A9FC5E}" type="parTrans" cxnId="{D66B3F66-3C56-4046-9633-27F0793C323D}">
      <dgm:prSet/>
      <dgm:spPr/>
      <dgm:t>
        <a:bodyPr/>
        <a:lstStyle/>
        <a:p>
          <a:endParaRPr lang="en-US"/>
        </a:p>
      </dgm:t>
    </dgm:pt>
    <dgm:pt modelId="{E4E44543-7E0A-4058-AD4B-F17DCB76E6B6}" type="sibTrans" cxnId="{D66B3F66-3C56-4046-9633-27F0793C323D}">
      <dgm:prSet/>
      <dgm:spPr/>
      <dgm:t>
        <a:bodyPr/>
        <a:lstStyle/>
        <a:p>
          <a:endParaRPr lang="en-US"/>
        </a:p>
      </dgm:t>
    </dgm:pt>
    <dgm:pt modelId="{F509A2F6-05D4-4DB9-A80F-0152AE25BD7E}" type="pres">
      <dgm:prSet presAssocID="{3021D7F1-1650-4772-8CA4-E522B6257E29}" presName="outerComposite" presStyleCnt="0">
        <dgm:presLayoutVars>
          <dgm:chMax val="5"/>
          <dgm:dir/>
          <dgm:resizeHandles val="exact"/>
        </dgm:presLayoutVars>
      </dgm:prSet>
      <dgm:spPr/>
    </dgm:pt>
    <dgm:pt modelId="{CCEDD3D5-DA3B-4096-94C9-E6E0FEEFABCF}" type="pres">
      <dgm:prSet presAssocID="{3021D7F1-1650-4772-8CA4-E522B6257E29}" presName="dummyMaxCanvas" presStyleCnt="0">
        <dgm:presLayoutVars/>
      </dgm:prSet>
      <dgm:spPr/>
    </dgm:pt>
    <dgm:pt modelId="{E485B062-A72B-40E9-B5AA-E1DB61B06B74}" type="pres">
      <dgm:prSet presAssocID="{3021D7F1-1650-4772-8CA4-E522B6257E29}" presName="OneNode_1" presStyleLbl="node1" presStyleIdx="0" presStyleCnt="1" custScaleY="200000">
        <dgm:presLayoutVars>
          <dgm:bulletEnabled val="1"/>
        </dgm:presLayoutVars>
      </dgm:prSet>
      <dgm:spPr/>
    </dgm:pt>
  </dgm:ptLst>
  <dgm:cxnLst>
    <dgm:cxn modelId="{7BBC0103-9936-46C5-92FE-76378B231A69}" type="presOf" srcId="{5C43E8D9-CD01-4150-ACD2-A3AF7CB72A3A}" destId="{E485B062-A72B-40E9-B5AA-E1DB61B06B74}" srcOrd="0" destOrd="0" presId="urn:microsoft.com/office/officeart/2005/8/layout/vProcess5"/>
    <dgm:cxn modelId="{B28B850B-705E-4F52-B010-259012C9E1D8}" srcId="{5C43E8D9-CD01-4150-ACD2-A3AF7CB72A3A}" destId="{7E021E80-E8F1-4E7A-9D28-7F501BCF4A60}" srcOrd="1" destOrd="0" parTransId="{58435654-2D09-4BC2-9D23-170EA12CE96C}" sibTransId="{E21DFBEF-8C6C-463D-9574-AA577045D831}"/>
    <dgm:cxn modelId="{41135D21-A28A-4484-8910-3AE29186AD18}" type="presOf" srcId="{E3555948-7602-4F79-96D8-35FBA55E2BFE}" destId="{E485B062-A72B-40E9-B5AA-E1DB61B06B74}" srcOrd="0" destOrd="3" presId="urn:microsoft.com/office/officeart/2005/8/layout/vProcess5"/>
    <dgm:cxn modelId="{D66B3F66-3C56-4046-9633-27F0793C323D}" srcId="{5C43E8D9-CD01-4150-ACD2-A3AF7CB72A3A}" destId="{E3555948-7602-4F79-96D8-35FBA55E2BFE}" srcOrd="2" destOrd="0" parTransId="{0E5FBC1C-9369-4A78-B7D5-A0F124A9FC5E}" sibTransId="{E4E44543-7E0A-4058-AD4B-F17DCB76E6B6}"/>
    <dgm:cxn modelId="{46689F56-150C-4A69-A450-6710538F5EA3}" srcId="{5C43E8D9-CD01-4150-ACD2-A3AF7CB72A3A}" destId="{D9A8D7F7-B6F3-426D-B061-493081DE525C}" srcOrd="0" destOrd="0" parTransId="{C1BD8040-5DD4-46F9-83CB-3CEEBA8F16CE}" sibTransId="{BA66A978-90DC-4716-9F7A-BFA8EFD09D38}"/>
    <dgm:cxn modelId="{628DDCAF-DE62-46D4-B391-F170A5AE05A9}" srcId="{3021D7F1-1650-4772-8CA4-E522B6257E29}" destId="{5C43E8D9-CD01-4150-ACD2-A3AF7CB72A3A}" srcOrd="0" destOrd="0" parTransId="{7D25BCB1-C13C-4AD7-962B-B723D2CF4FD5}" sibTransId="{0CCCC6BC-F922-47B7-B1E4-5B3A409B74CF}"/>
    <dgm:cxn modelId="{40F671B1-63B3-4F40-AF16-5F4E9AA38438}" type="presOf" srcId="{7E021E80-E8F1-4E7A-9D28-7F501BCF4A60}" destId="{E485B062-A72B-40E9-B5AA-E1DB61B06B74}" srcOrd="0" destOrd="2" presId="urn:microsoft.com/office/officeart/2005/8/layout/vProcess5"/>
    <dgm:cxn modelId="{A84EBDE9-26D7-429A-8BAB-8D3A9F545A1F}" type="presOf" srcId="{D9A8D7F7-B6F3-426D-B061-493081DE525C}" destId="{E485B062-A72B-40E9-B5AA-E1DB61B06B74}" srcOrd="0" destOrd="1" presId="urn:microsoft.com/office/officeart/2005/8/layout/vProcess5"/>
    <dgm:cxn modelId="{F13143F4-1493-4AE4-B14F-2441FBD9A13D}" type="presOf" srcId="{3021D7F1-1650-4772-8CA4-E522B6257E29}" destId="{F509A2F6-05D4-4DB9-A80F-0152AE25BD7E}" srcOrd="0" destOrd="0" presId="urn:microsoft.com/office/officeart/2005/8/layout/vProcess5"/>
    <dgm:cxn modelId="{D5E74FC3-22DB-4C1F-ACF9-9C7BE8340484}" type="presParOf" srcId="{F509A2F6-05D4-4DB9-A80F-0152AE25BD7E}" destId="{CCEDD3D5-DA3B-4096-94C9-E6E0FEEFABCF}" srcOrd="0" destOrd="0" presId="urn:microsoft.com/office/officeart/2005/8/layout/vProcess5"/>
    <dgm:cxn modelId="{36D8E0CA-7143-4B89-9A6B-1370CD28F211}" type="presParOf" srcId="{F509A2F6-05D4-4DB9-A80F-0152AE25BD7E}" destId="{E485B062-A72B-40E9-B5AA-E1DB61B06B74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DCB02-5A07-4E48-B477-566BE164ECB7}">
      <dsp:nvSpPr>
        <dsp:cNvPr id="0" name=""/>
        <dsp:cNvSpPr/>
      </dsp:nvSpPr>
      <dsp:spPr>
        <a:xfrm>
          <a:off x="0" y="186480"/>
          <a:ext cx="11148121" cy="3907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200" kern="1200" dirty="0" err="1"/>
            <a:t>Pasca</a:t>
          </a:r>
          <a:r>
            <a:rPr lang="en-ID" sz="3200" kern="1200" dirty="0"/>
            <a:t> </a:t>
          </a:r>
          <a:r>
            <a:rPr lang="en-ID" sz="3200" kern="1200" dirty="0" err="1"/>
            <a:t>Terbitnya</a:t>
          </a:r>
          <a:r>
            <a:rPr lang="en-ID" sz="3200" kern="1200" dirty="0"/>
            <a:t> </a:t>
          </a:r>
          <a:r>
            <a:rPr lang="en-ID" sz="3200" kern="1200" dirty="0" err="1"/>
            <a:t>PermenPANRB</a:t>
          </a:r>
          <a:r>
            <a:rPr lang="en-ID" sz="3200" kern="1200" dirty="0"/>
            <a:t> no. 1 </a:t>
          </a:r>
          <a:r>
            <a:rPr lang="en-ID" sz="3200" kern="1200" dirty="0" err="1"/>
            <a:t>Tahun</a:t>
          </a:r>
          <a:r>
            <a:rPr lang="en-ID" sz="3200" kern="1200" dirty="0"/>
            <a:t> 2023, </a:t>
          </a:r>
          <a:r>
            <a:rPr lang="en-ID" sz="3200" kern="1200" dirty="0" err="1"/>
            <a:t>Kemdikbudristek</a:t>
          </a:r>
          <a:r>
            <a:rPr lang="en-ID" sz="3200" kern="1200" dirty="0"/>
            <a:t> </a:t>
          </a:r>
          <a:r>
            <a:rPr lang="en-ID" sz="3200" kern="1200" dirty="0" err="1"/>
            <a:t>melakukan</a:t>
          </a:r>
          <a:r>
            <a:rPr lang="en-ID" sz="3200" kern="1200" dirty="0"/>
            <a:t> </a:t>
          </a:r>
          <a:r>
            <a:rPr lang="en-ID" sz="3200" kern="1200" dirty="0" err="1"/>
            <a:t>penyesuaian</a:t>
          </a:r>
          <a:r>
            <a:rPr lang="en-ID" sz="3200" kern="1200" dirty="0"/>
            <a:t> </a:t>
          </a:r>
          <a:r>
            <a:rPr lang="en-ID" sz="3200" kern="1200" dirty="0" err="1"/>
            <a:t>kebijakan</a:t>
          </a:r>
          <a:r>
            <a:rPr lang="en-ID" sz="3200" kern="1200" dirty="0"/>
            <a:t> </a:t>
          </a:r>
          <a:r>
            <a:rPr lang="en-ID" sz="3200" kern="1200" dirty="0" err="1"/>
            <a:t>terhadap</a:t>
          </a:r>
          <a:r>
            <a:rPr lang="en-ID" sz="3200" kern="1200" dirty="0"/>
            <a:t>:</a:t>
          </a:r>
          <a:endParaRPr lang="en-US" sz="32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800" kern="1200" dirty="0" err="1"/>
            <a:t>Pelaksanaan</a:t>
          </a:r>
          <a:r>
            <a:rPr lang="en-ID" sz="2800" kern="1200" dirty="0"/>
            <a:t> BKD dan </a:t>
          </a:r>
          <a:r>
            <a:rPr lang="en-ID" sz="2800" kern="1200" dirty="0" err="1"/>
            <a:t>Kewajiban</a:t>
          </a:r>
          <a:r>
            <a:rPr lang="en-ID" sz="2800" kern="1200" dirty="0"/>
            <a:t> </a:t>
          </a:r>
          <a:r>
            <a:rPr lang="en-ID" sz="2800" kern="1200" dirty="0" err="1"/>
            <a:t>Khusus</a:t>
          </a:r>
          <a:r>
            <a:rPr lang="en-ID" sz="2800" kern="1200" dirty="0"/>
            <a:t> </a:t>
          </a:r>
          <a:r>
            <a:rPr lang="en-ID" sz="2800" kern="1200" dirty="0" err="1"/>
            <a:t>Dosen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800" kern="1200" dirty="0" err="1"/>
            <a:t>Pelaporan</a:t>
          </a:r>
          <a:r>
            <a:rPr lang="en-ID" sz="2800" kern="1200" dirty="0"/>
            <a:t> SKP </a:t>
          </a:r>
          <a:r>
            <a:rPr lang="en-ID" sz="2800" kern="1200" dirty="0" err="1"/>
            <a:t>Dosen</a:t>
          </a:r>
          <a:r>
            <a:rPr lang="en-ID" sz="2800" kern="1200" dirty="0"/>
            <a:t> PNS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800" kern="1200" dirty="0" err="1"/>
            <a:t>Pelaksanaan</a:t>
          </a:r>
          <a:r>
            <a:rPr lang="en-ID" sz="2800" kern="1200" dirty="0"/>
            <a:t> </a:t>
          </a:r>
          <a:r>
            <a:rPr lang="en-ID" sz="2800" kern="1200" dirty="0" err="1"/>
            <a:t>Penilaian</a:t>
          </a:r>
          <a:r>
            <a:rPr lang="en-ID" sz="2800" kern="1200" dirty="0"/>
            <a:t> </a:t>
          </a:r>
          <a:r>
            <a:rPr lang="en-ID" sz="2800" kern="1200" dirty="0" err="1"/>
            <a:t>Kenaikan</a:t>
          </a:r>
          <a:r>
            <a:rPr lang="en-ID" sz="2800" kern="1200" dirty="0"/>
            <a:t> </a:t>
          </a:r>
          <a:r>
            <a:rPr lang="en-ID" sz="2800" kern="1200" dirty="0" err="1"/>
            <a:t>Pangkat</a:t>
          </a:r>
          <a:r>
            <a:rPr lang="en-ID" sz="2800" kern="1200" dirty="0"/>
            <a:t> dan </a:t>
          </a:r>
          <a:r>
            <a:rPr lang="en-ID" sz="2800" kern="1200" dirty="0" err="1"/>
            <a:t>Jabatan</a:t>
          </a:r>
          <a:r>
            <a:rPr lang="en-ID" sz="2800" kern="1200" dirty="0"/>
            <a:t> </a:t>
          </a:r>
          <a:r>
            <a:rPr lang="en-ID" sz="2800" kern="1200" dirty="0" err="1"/>
            <a:t>Fungsional</a:t>
          </a:r>
          <a:r>
            <a:rPr lang="en-ID" sz="2800" kern="1200" dirty="0"/>
            <a:t> </a:t>
          </a:r>
          <a:r>
            <a:rPr lang="en-ID" sz="2800" kern="1200" dirty="0" err="1"/>
            <a:t>Dosen</a:t>
          </a:r>
          <a:endParaRPr lang="en-US" sz="2800" kern="1200" dirty="0"/>
        </a:p>
      </dsp:txBody>
      <dsp:txXfrm>
        <a:off x="114455" y="300935"/>
        <a:ext cx="10919211" cy="3678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5B062-A72B-40E9-B5AA-E1DB61B06B74}">
      <dsp:nvSpPr>
        <dsp:cNvPr id="0" name=""/>
        <dsp:cNvSpPr/>
      </dsp:nvSpPr>
      <dsp:spPr>
        <a:xfrm>
          <a:off x="0" y="0"/>
          <a:ext cx="11148121" cy="4732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100" kern="1200"/>
            <a:t>Mulai kinerja dosen 1 Januari 2023, berlaku: </a:t>
          </a:r>
          <a:endParaRPr lang="en-US" sz="31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400" kern="1200" dirty="0" err="1"/>
            <a:t>Pengelolaan</a:t>
          </a:r>
          <a:r>
            <a:rPr lang="en-ID" sz="2400" kern="1200" dirty="0"/>
            <a:t> </a:t>
          </a:r>
          <a:r>
            <a:rPr lang="en-ID" sz="2400" kern="1200" dirty="0" err="1"/>
            <a:t>kinerja</a:t>
          </a:r>
          <a:r>
            <a:rPr lang="en-ID" sz="2400" kern="1200" dirty="0"/>
            <a:t> ASN </a:t>
          </a:r>
          <a:r>
            <a:rPr lang="en-ID" sz="2400" kern="1200" dirty="0" err="1"/>
            <a:t>sesuai</a:t>
          </a:r>
          <a:r>
            <a:rPr lang="en-ID" sz="2400" kern="1200" dirty="0"/>
            <a:t> </a:t>
          </a:r>
          <a:r>
            <a:rPr lang="en-ID" sz="2400" kern="1200" dirty="0" err="1"/>
            <a:t>PermenPANRB</a:t>
          </a:r>
          <a:r>
            <a:rPr lang="en-ID" sz="2400" kern="1200" dirty="0"/>
            <a:t> no. 6 </a:t>
          </a:r>
          <a:r>
            <a:rPr lang="en-ID" sz="2400" kern="1200" dirty="0" err="1"/>
            <a:t>tahun</a:t>
          </a:r>
          <a:r>
            <a:rPr lang="en-ID" sz="2400" kern="1200" dirty="0"/>
            <a:t> 2022: </a:t>
          </a:r>
          <a:r>
            <a:rPr lang="en-ID" sz="2400" kern="1200" dirty="0" err="1"/>
            <a:t>maka</a:t>
          </a:r>
          <a:r>
            <a:rPr lang="en-ID" sz="2400" kern="1200" dirty="0"/>
            <a:t> Hasil Kinerja </a:t>
          </a:r>
          <a:r>
            <a:rPr lang="en-ID" sz="2400" kern="1200" dirty="0" err="1"/>
            <a:t>Dosen</a:t>
          </a:r>
          <a:r>
            <a:rPr lang="en-ID" sz="2400" kern="1200" dirty="0"/>
            <a:t> LKD BKD </a:t>
          </a:r>
          <a:r>
            <a:rPr lang="en-ID" sz="2400" kern="1200" dirty="0" err="1"/>
            <a:t>dengan</a:t>
          </a:r>
          <a:r>
            <a:rPr lang="en-ID" sz="2400" kern="1200" dirty="0"/>
            <a:t> status: ‘M’ dan ‘TM’ </a:t>
          </a:r>
          <a:r>
            <a:rPr lang="en-ID" sz="2400" kern="1200" dirty="0" err="1"/>
            <a:t>dikonversi</a:t>
          </a:r>
          <a:r>
            <a:rPr lang="en-ID" sz="2400" kern="1200" dirty="0"/>
            <a:t> </a:t>
          </a:r>
          <a:r>
            <a:rPr lang="en-ID" sz="2400" kern="1200" dirty="0" err="1"/>
            <a:t>berdasarkan</a:t>
          </a:r>
          <a:r>
            <a:rPr lang="en-ID" sz="2400" kern="1200" dirty="0"/>
            <a:t> </a:t>
          </a:r>
          <a:r>
            <a:rPr lang="en-ID" sz="2400" kern="1200" dirty="0" err="1"/>
            <a:t>Ekspektasi</a:t>
          </a:r>
          <a:r>
            <a:rPr lang="en-ID" sz="2400" kern="1200" dirty="0"/>
            <a:t> </a:t>
          </a:r>
          <a:r>
            <a:rPr lang="en-ID" sz="2400" kern="1200" dirty="0" err="1"/>
            <a:t>Pimpinan</a:t>
          </a:r>
          <a:r>
            <a:rPr lang="en-ID" sz="2400" kern="1200" dirty="0"/>
            <a:t>, </a:t>
          </a:r>
          <a:r>
            <a:rPr lang="en-ID" sz="2400" kern="1200" dirty="0" err="1"/>
            <a:t>Predikat</a:t>
          </a:r>
          <a:r>
            <a:rPr lang="en-ID" sz="2400" kern="1200" dirty="0"/>
            <a:t> Kinerja, dan </a:t>
          </a:r>
          <a:r>
            <a:rPr lang="en-ID" sz="2400" kern="1200" dirty="0" err="1"/>
            <a:t>Perilaku</a:t>
          </a:r>
          <a:r>
            <a:rPr lang="en-ID" sz="2400" kern="1200" dirty="0"/>
            <a:t> </a:t>
          </a:r>
          <a:r>
            <a:rPr lang="en-ID" sz="2400" kern="1200" dirty="0" err="1"/>
            <a:t>Kerja</a:t>
          </a:r>
          <a:r>
            <a:rPr lang="en-ID" sz="2400" kern="1200" dirty="0"/>
            <a:t>;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400" kern="1200" dirty="0" err="1"/>
            <a:t>Sehingga</a:t>
          </a:r>
          <a:r>
            <a:rPr lang="en-ID" sz="2400" kern="1200" dirty="0"/>
            <a:t> </a:t>
          </a:r>
          <a:r>
            <a:rPr lang="en-ID" sz="2400" kern="1200" dirty="0" err="1"/>
            <a:t>penerapan</a:t>
          </a:r>
          <a:r>
            <a:rPr lang="en-ID" sz="2400" kern="1200" dirty="0"/>
            <a:t> </a:t>
          </a:r>
          <a:r>
            <a:rPr lang="en-ID" sz="2400" kern="1200" dirty="0" err="1"/>
            <a:t>kewajiban</a:t>
          </a:r>
          <a:r>
            <a:rPr lang="en-ID" sz="2400" kern="1200" dirty="0"/>
            <a:t> </a:t>
          </a:r>
          <a:r>
            <a:rPr lang="en-ID" sz="2400" kern="1200" dirty="0" err="1"/>
            <a:t>khusus</a:t>
          </a:r>
          <a:r>
            <a:rPr lang="en-ID" sz="2400" kern="1200" dirty="0"/>
            <a:t> </a:t>
          </a:r>
          <a:r>
            <a:rPr lang="en-ID" sz="2400" kern="1200" dirty="0" err="1"/>
            <a:t>sesuai</a:t>
          </a:r>
          <a:r>
            <a:rPr lang="en-ID" sz="2400" kern="1200" dirty="0"/>
            <a:t> SE </a:t>
          </a:r>
          <a:r>
            <a:rPr lang="en-ID" sz="2400" kern="1200" dirty="0" err="1"/>
            <a:t>Direktur</a:t>
          </a:r>
          <a:r>
            <a:rPr lang="en-ID" sz="2400" kern="1200" dirty="0"/>
            <a:t> </a:t>
          </a:r>
          <a:r>
            <a:rPr lang="en-ID" sz="2400" kern="1200" dirty="0" err="1"/>
            <a:t>Sumber</a:t>
          </a:r>
          <a:r>
            <a:rPr lang="en-ID" sz="2400" kern="1200" dirty="0"/>
            <a:t> Daya dan SE </a:t>
          </a:r>
          <a:r>
            <a:rPr lang="en-ID" sz="2400" kern="1200" dirty="0" err="1"/>
            <a:t>Dirjen</a:t>
          </a:r>
          <a:r>
            <a:rPr lang="en-ID" sz="2400" kern="1200" dirty="0"/>
            <a:t> </a:t>
          </a:r>
          <a:r>
            <a:rPr lang="en-ID" sz="2400" kern="1200" dirty="0" err="1"/>
            <a:t>Diktiristek</a:t>
          </a:r>
          <a:r>
            <a:rPr lang="en-ID" sz="2400" kern="1200" dirty="0"/>
            <a:t>, </a:t>
          </a:r>
          <a:r>
            <a:rPr lang="en-ID" sz="2400" kern="1200" dirty="0" err="1"/>
            <a:t>setelah</a:t>
          </a:r>
          <a:r>
            <a:rPr lang="en-ID" sz="2400" kern="1200" dirty="0"/>
            <a:t> 18 </a:t>
          </a:r>
          <a:r>
            <a:rPr lang="en-ID" sz="2400" kern="1200" dirty="0" err="1"/>
            <a:t>Februari</a:t>
          </a:r>
          <a:r>
            <a:rPr lang="en-ID" sz="2400" kern="1200" dirty="0"/>
            <a:t> 2023 yang </a:t>
          </a:r>
          <a:r>
            <a:rPr lang="en-ID" sz="2400" kern="1200" dirty="0" err="1"/>
            <a:t>dilaksanakan</a:t>
          </a:r>
          <a:r>
            <a:rPr lang="en-ID" sz="2400" kern="1200" dirty="0"/>
            <a:t> pada </a:t>
          </a:r>
          <a:r>
            <a:rPr lang="en-ID" sz="2400" kern="1200" dirty="0" err="1"/>
            <a:t>periode</a:t>
          </a:r>
          <a:r>
            <a:rPr lang="en-ID" sz="2400" kern="1200" dirty="0"/>
            <a:t> </a:t>
          </a:r>
          <a:r>
            <a:rPr lang="en-ID" sz="2400" kern="1200" dirty="0" err="1"/>
            <a:t>kinerja</a:t>
          </a:r>
          <a:r>
            <a:rPr lang="en-ID" sz="2400" kern="1200" dirty="0"/>
            <a:t> </a:t>
          </a:r>
          <a:r>
            <a:rPr lang="en-ID" sz="2400" kern="1200" dirty="0" err="1"/>
            <a:t>dosen</a:t>
          </a:r>
          <a:r>
            <a:rPr lang="en-ID" sz="2400" kern="1200" dirty="0"/>
            <a:t> semester </a:t>
          </a:r>
          <a:r>
            <a:rPr lang="en-ID" sz="2400" kern="1200" dirty="0" err="1"/>
            <a:t>Genap</a:t>
          </a:r>
          <a:r>
            <a:rPr lang="en-ID" sz="2400" kern="1200" dirty="0"/>
            <a:t> </a:t>
          </a:r>
          <a:r>
            <a:rPr lang="en-ID" sz="2400" kern="1200" dirty="0" err="1"/>
            <a:t>Tahun</a:t>
          </a:r>
          <a:r>
            <a:rPr lang="en-ID" sz="2400" kern="1200" dirty="0"/>
            <a:t> </a:t>
          </a:r>
          <a:r>
            <a:rPr lang="en-ID" sz="2400" kern="1200" dirty="0" err="1"/>
            <a:t>Akademik</a:t>
          </a:r>
          <a:r>
            <a:rPr lang="en-ID" sz="2400" kern="1200" dirty="0"/>
            <a:t> 2022/2023 </a:t>
          </a:r>
          <a:r>
            <a:rPr lang="en-ID" sz="2400" kern="1200" dirty="0" err="1"/>
            <a:t>dinilai</a:t>
          </a:r>
          <a:r>
            <a:rPr lang="en-ID" sz="2400" kern="1200" dirty="0"/>
            <a:t> pada 1 </a:t>
          </a:r>
          <a:r>
            <a:rPr lang="en-ID" sz="2400" kern="1200" dirty="0" err="1"/>
            <a:t>Juli</a:t>
          </a:r>
          <a:r>
            <a:rPr lang="en-ID" sz="2400" kern="1200" dirty="0"/>
            <a:t> </a:t>
          </a:r>
          <a:r>
            <a:rPr lang="en-ID" sz="2400" kern="1200" dirty="0" err="1"/>
            <a:t>s.d.</a:t>
          </a:r>
          <a:r>
            <a:rPr lang="en-ID" sz="2400" kern="1200" dirty="0"/>
            <a:t> 31 </a:t>
          </a:r>
          <a:r>
            <a:rPr lang="en-ID" sz="2400" kern="1200" dirty="0" err="1"/>
            <a:t>Agustus</a:t>
          </a:r>
          <a:r>
            <a:rPr lang="en-ID" sz="2400" kern="1200" dirty="0"/>
            <a:t> 2023 </a:t>
          </a:r>
          <a:r>
            <a:rPr lang="en-ID" sz="2400" kern="1200" dirty="0" err="1"/>
            <a:t>mengacu</a:t>
          </a:r>
          <a:r>
            <a:rPr lang="en-ID" sz="2400" kern="1200" dirty="0"/>
            <a:t> pada </a:t>
          </a:r>
          <a:r>
            <a:rPr lang="en-ID" sz="2400" kern="1200" dirty="0" err="1"/>
            <a:t>Peraturan</a:t>
          </a:r>
          <a:r>
            <a:rPr lang="en-ID" sz="2400" kern="1200" dirty="0"/>
            <a:t> </a:t>
          </a:r>
          <a:r>
            <a:rPr lang="en-ID" sz="2400" kern="1200" dirty="0" err="1"/>
            <a:t>Perundang-undangan</a:t>
          </a:r>
          <a:r>
            <a:rPr lang="en-ID" sz="2400" kern="1200" dirty="0"/>
            <a:t> yang </a:t>
          </a:r>
          <a:r>
            <a:rPr lang="en-ID" sz="2400" kern="1200" dirty="0" err="1"/>
            <a:t>berlaku</a:t>
          </a:r>
          <a:r>
            <a:rPr lang="en-ID" sz="2400" kern="1200" dirty="0"/>
            <a:t> </a:t>
          </a:r>
          <a:r>
            <a:rPr lang="en-ID" sz="2400" kern="1200" dirty="0" err="1"/>
            <a:t>seperti</a:t>
          </a:r>
          <a:r>
            <a:rPr lang="en-ID" sz="2400" kern="1200" dirty="0"/>
            <a:t> point 1), </a:t>
          </a:r>
          <a:r>
            <a:rPr lang="en-ID" sz="2400" kern="1200" dirty="0" err="1"/>
            <a:t>diatur</a:t>
          </a:r>
          <a:r>
            <a:rPr lang="en-ID" sz="2400" kern="1200" dirty="0"/>
            <a:t> oleh masing-masing </a:t>
          </a:r>
          <a:r>
            <a:rPr lang="en-ID" sz="2400" kern="1200" dirty="0" err="1"/>
            <a:t>Pemimpin</a:t>
          </a:r>
          <a:r>
            <a:rPr lang="en-ID" sz="2400" kern="1200" dirty="0"/>
            <a:t> PTN/LL DIKTI/PT-KL;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arenR"/>
          </a:pPr>
          <a:r>
            <a:rPr lang="en-ID" sz="2400" kern="1200" dirty="0" err="1"/>
            <a:t>Selanjutnya</a:t>
          </a:r>
          <a:r>
            <a:rPr lang="en-ID" sz="2400" kern="1200" dirty="0"/>
            <a:t> </a:t>
          </a:r>
          <a:r>
            <a:rPr lang="en-ID" sz="2400" kern="1200" dirty="0" err="1"/>
            <a:t>pembayaran</a:t>
          </a:r>
          <a:r>
            <a:rPr lang="en-ID" sz="2400" kern="1200" dirty="0"/>
            <a:t> </a:t>
          </a:r>
          <a:r>
            <a:rPr lang="en-ID" sz="2400" kern="1200" dirty="0" err="1"/>
            <a:t>Tunjangan</a:t>
          </a:r>
          <a:r>
            <a:rPr lang="en-ID" sz="2400" kern="1200" dirty="0"/>
            <a:t> </a:t>
          </a:r>
          <a:r>
            <a:rPr lang="en-ID" sz="2400" kern="1200" dirty="0" err="1"/>
            <a:t>Profesi</a:t>
          </a:r>
          <a:r>
            <a:rPr lang="en-ID" sz="2400" kern="1200" dirty="0"/>
            <a:t> dan </a:t>
          </a:r>
          <a:r>
            <a:rPr lang="en-ID" sz="2400" kern="1200" dirty="0" err="1"/>
            <a:t>Tunjangan</a:t>
          </a:r>
          <a:r>
            <a:rPr lang="en-ID" sz="2400" kern="1200" dirty="0"/>
            <a:t> </a:t>
          </a:r>
          <a:r>
            <a:rPr lang="en-ID" sz="2400" kern="1200" dirty="0" err="1"/>
            <a:t>Kehormatan</a:t>
          </a:r>
          <a:r>
            <a:rPr lang="en-ID" sz="2400" kern="1200" dirty="0"/>
            <a:t> </a:t>
          </a:r>
          <a:r>
            <a:rPr lang="en-ID" sz="2400" kern="1200" dirty="0" err="1"/>
            <a:t>Dosen</a:t>
          </a:r>
          <a:r>
            <a:rPr lang="en-ID" sz="2400" kern="1200" dirty="0"/>
            <a:t> </a:t>
          </a:r>
          <a:r>
            <a:rPr lang="en-ID" sz="2400" kern="1200" dirty="0" err="1"/>
            <a:t>berdasarkan</a:t>
          </a:r>
          <a:r>
            <a:rPr lang="en-ID" sz="2400" kern="1200" dirty="0"/>
            <a:t>: </a:t>
          </a:r>
          <a:r>
            <a:rPr lang="en-ID" sz="2400" kern="1200" dirty="0" err="1"/>
            <a:t>Ekspektasi</a:t>
          </a:r>
          <a:r>
            <a:rPr lang="en-ID" sz="2400" kern="1200" dirty="0"/>
            <a:t> </a:t>
          </a:r>
          <a:r>
            <a:rPr lang="en-ID" sz="2400" kern="1200" dirty="0" err="1"/>
            <a:t>Pimpinan</a:t>
          </a:r>
          <a:r>
            <a:rPr lang="en-ID" sz="2400" kern="1200" dirty="0"/>
            <a:t> dan </a:t>
          </a:r>
          <a:r>
            <a:rPr lang="en-ID" sz="2400" kern="1200" dirty="0" err="1"/>
            <a:t>Predikat</a:t>
          </a:r>
          <a:r>
            <a:rPr lang="en-ID" sz="2400" kern="1200" dirty="0"/>
            <a:t> Kinerja.</a:t>
          </a:r>
          <a:endParaRPr lang="en-US" sz="2400" kern="1200" dirty="0"/>
        </a:p>
      </dsp:txBody>
      <dsp:txXfrm>
        <a:off x="138606" y="138606"/>
        <a:ext cx="10870909" cy="4455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1E825-EE46-4A84-9BF1-A83B8BBA3096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E0485-C97D-4C59-9E60-1370DB9CC2B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8275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00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64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97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7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25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64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9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63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31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5207C6-CAB0-4B80-A12D-15F000D8E4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97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LLDIKTI Wilayah III</a:t>
            </a:r>
            <a:br>
              <a:rPr lang="en-US"/>
            </a:br>
            <a:r>
              <a:rPr lang="en-US"/>
              <a:t>@2023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6CDBC-8E74-4D41-8FD1-7E7D44F4E0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6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0796C-C08A-0B77-2A8B-4BE31E234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518F-2D6D-2DFB-DCE4-D926A1FA4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F63D4-C60C-5319-A9C0-776A7F442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FC0C2-3F4D-261A-8B3D-AD94276E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20FA9-B5A9-A545-7FFB-182C98B57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272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4C253-0D62-ED0E-26AC-548153AE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A3FC-30BD-3F09-1744-6047453D0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D5D92-1ABE-583A-11BC-02131F68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87650-C914-DDFA-917E-AE55D0F65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34EC9-EF07-41E8-9085-AC53E5DA1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17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7FA8-7781-911A-D2F5-067D39FD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02720-D6EC-3F21-275C-FD3E5D967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EF081-C223-2F80-22E5-B2BCD35A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AA396-86E7-9464-4185-85285743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CADDA-9389-7E30-F7F3-407327BF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019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F96E3-DC3B-B764-FB70-63F2D8DE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620E-7A3A-960E-6350-806C4AFEE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D7037-0D70-B985-79EF-1896EEE67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99F65-11AA-C6F5-C95D-E2BE4E65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16C4B-4EC1-912B-FD01-6D39BBBB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7B89C-6BBE-DD73-69E3-C2D4EDE9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581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D848-91E9-CB47-AD54-CA6AA2A4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CBED5-1D88-4CD7-A481-2132F56F9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DB717-28FE-8FFB-488E-ED61ECABE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8D7638-C3F5-1305-FE1A-88B195B8F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910D1-6F81-9DD1-2282-2DC199556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776FD5-FE10-043D-2CCF-0994FAA7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2B03D8-709F-FEC0-85CC-49B7D001B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CBAFF-FC37-4CFE-3F8F-3588ADC94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479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ADA4-D391-43B2-5C8F-EBE99308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F8E98-D3F2-68C3-1989-21CD7B2BA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60FFCD-7374-7138-DB1E-ECB42009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C28E93-0ABD-5078-B4DF-9AA767FD4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728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F6FEC2-41FF-DDF8-3656-C3979E542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33056-69C9-C6B0-14B6-BFA472D0A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13B93-AD5C-0620-6A91-6EC5AE97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30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060EC-E724-CBF5-0D0D-AFDD3703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C2EEB-7923-688D-7DF6-6355F1B56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6E913-A589-F327-158B-ED32D4A64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F847EB-1E34-882B-F655-B28B3474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A6BFA-58DB-EAC7-33C8-FD3F415F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33982-EA66-99EE-BF1C-5229C3E22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191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F5A5-6405-0526-E54D-75EF688CD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353138-AB54-AD44-C5C8-E219EF058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80B89-64E5-FF72-A7A0-72D27AA88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E7A03-6F54-8F82-CD8E-22FEC93C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A390-7DD1-7849-4D36-02876D39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2C323-5FB1-F2E3-D51E-A0124CFB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6772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9644-C72B-CCEC-15C8-F809A664B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60EFA8-7F3B-67A6-0062-B8152017F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0C96D-152B-64AA-67E5-85A224DA3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04CBF-4666-F027-48FD-238C50A1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83D48-26AF-4AE7-EBE5-150FBBD7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249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18831E-A516-60EB-BF30-C4BFD00C89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F5AE03-3475-5E9C-DEBD-FB8C34E06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0964E-8F0F-01D7-B0C2-CEFF4276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442F3-FC7B-29F6-8743-FC231C09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F92B6-98BC-7BB0-F1A1-1E15F5B3F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938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E5555958-D954-4876-B278-482C656413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1857375" y="1014880"/>
            <a:ext cx="8380505" cy="400110"/>
          </a:xfrm>
        </p:spPr>
        <p:txBody>
          <a:bodyPr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is simply dummy text of the printing and typesetting industry. Lorem </a:t>
            </a:r>
            <a:r>
              <a:rPr lang="en-US" dirty="0" err="1"/>
              <a:t>Ipsum</a:t>
            </a:r>
            <a:r>
              <a:rPr lang="en-US" dirty="0"/>
              <a:t> has been the industry's standard dummy text ever since the 1500s, when an unknown printer took a galley of type and scrambled it to make a type specimen book.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794000" y="360971"/>
            <a:ext cx="6604000" cy="535531"/>
          </a:xfrm>
        </p:spPr>
        <p:txBody>
          <a:bodyPr wrap="square" anchor="t">
            <a:spAutoFit/>
          </a:bodyPr>
          <a:lstStyle>
            <a:lvl1pPr marL="0" indent="0" algn="ctr">
              <a:buNone/>
              <a:defRPr sz="3200" normalizeH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  <a:latin typeface="+mj-lt"/>
              </a:defRPr>
            </a:lvl2pPr>
            <a:lvl3pPr>
              <a:defRPr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  <a:latin typeface="+mj-lt"/>
              </a:defRPr>
            </a:lvl4pPr>
            <a:lvl5pPr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- Click to edit Master text styles -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851F84-9267-4A30-8793-DF283DC9BC00}"/>
              </a:ext>
            </a:extLst>
          </p:cNvPr>
          <p:cNvGrpSpPr/>
          <p:nvPr userDrawn="1"/>
        </p:nvGrpSpPr>
        <p:grpSpPr>
          <a:xfrm>
            <a:off x="851123" y="6446118"/>
            <a:ext cx="3238010" cy="311620"/>
            <a:chOff x="1438362" y="-1152305"/>
            <a:chExt cx="2202259" cy="28436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290A29-6287-4634-B15D-ADB3C4B968E2}"/>
                </a:ext>
              </a:extLst>
            </p:cNvPr>
            <p:cNvSpPr/>
            <p:nvPr/>
          </p:nvSpPr>
          <p:spPr>
            <a:xfrm>
              <a:off x="1438363" y="-1152305"/>
              <a:ext cx="2202258" cy="284366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80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Kementerian Pendidikan, Kebudayaan, Riset, dan Teknologi </a:t>
              </a:r>
            </a:p>
            <a:p>
              <a:r>
                <a:rPr lang="sv-SE" sz="80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Lembaga Layanan Pendidikan Tinggi Wilayah III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9D305-5C1E-42B4-8228-20CB5C52D130}"/>
                </a:ext>
              </a:extLst>
            </p:cNvPr>
            <p:cNvCxnSpPr/>
            <p:nvPr/>
          </p:nvCxnSpPr>
          <p:spPr>
            <a:xfrm>
              <a:off x="1438362" y="-867939"/>
              <a:ext cx="21153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C19A1096-8DFE-4579-A356-4803D64F26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02" y="6438836"/>
            <a:ext cx="390234" cy="27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0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9A62E4-933D-86F2-847C-41ED6D086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A6A5F-B651-A2F9-723B-8BC3C378F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3F2B8-0193-765A-B93F-91643BCB9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95F35-CB3C-4D9D-8EF7-647E3321C1A4}" type="datetimeFigureOut">
              <a:rPr lang="en-ID" smtClean="0"/>
              <a:t>03/04/2023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87EF0-BB31-13BA-9799-BDD25DBA0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FE2A9-C896-0D59-4D79-F34B04557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44E61-1A7E-4AF1-A414-52B109487B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895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 dirty="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1328743" y="1802168"/>
            <a:ext cx="8078016" cy="246075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3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Pengaturan Pengusulan Jabatan Akademik dan Pengakuan Angka Kredit Sesuai PerMenpanRB No.1 Tahun 2023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123343F-373C-FD1E-25C8-605ABEFDBFE9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rgbClr val="199EB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Jakarta, 3 April 2023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E9444-C434-89E2-5909-98DDEEF4A94F}"/>
              </a:ext>
            </a:extLst>
          </p:cNvPr>
          <p:cNvSpPr/>
          <p:nvPr/>
        </p:nvSpPr>
        <p:spPr>
          <a:xfrm>
            <a:off x="1328743" y="5257665"/>
            <a:ext cx="471792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600" dirty="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Sri Mastuti, Skom., Mkom.</a:t>
            </a:r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1CC71-0E53-74E4-02B1-313DB165C943}"/>
              </a:ext>
            </a:extLst>
          </p:cNvPr>
          <p:cNvSpPr/>
          <p:nvPr/>
        </p:nvSpPr>
        <p:spPr>
          <a:xfrm>
            <a:off x="1328744" y="5526967"/>
            <a:ext cx="6625648" cy="2641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600" dirty="0">
                <a:solidFill>
                  <a:srgbClr val="4F59A9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Koordinator Peningkatan Mutu SDM dan Riset </a:t>
            </a:r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7869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  <p:bldP spid="2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1328743" y="795864"/>
            <a:ext cx="9534514" cy="15299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3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PerMenpanRB No.1 Tahun 2023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C808D78-5B5E-463F-B95D-AAC96625E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69" y="1521799"/>
            <a:ext cx="10762534" cy="500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253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966659" y="3076076"/>
            <a:ext cx="5698546" cy="32537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PDDikti – Sister – Sinta, Bima – Sijali3 - SiBKD </a:t>
            </a:r>
          </a:p>
          <a:p>
            <a:pPr>
              <a:lnSpc>
                <a:spcPts val="4000"/>
              </a:lnSpc>
            </a:pPr>
            <a:endParaRPr lang="fi-FI" sz="3200" b="1" dirty="0">
              <a:solidFill>
                <a:srgbClr val="4F59A9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  <a:p>
            <a:pPr>
              <a:lnSpc>
                <a:spcPts val="4000"/>
              </a:lnSpc>
            </a:pPr>
            <a:r>
              <a:rPr lang="fi-FI" sz="3200" b="1" dirty="0">
                <a:latin typeface="Poppins SemiBold" panose="00000700000000000000" pitchFamily="2" charset="0"/>
                <a:cs typeface="Poppins SemiBold" panose="00000700000000000000" pitchFamily="2" charset="0"/>
              </a:rPr>
              <a:t>Prinsip </a:t>
            </a:r>
            <a:r>
              <a:rPr lang="fi-FI" sz="32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: </a:t>
            </a:r>
            <a:r>
              <a:rPr lang="fi-FI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Adil, Objektif, Akuntabel, Transparan, Otonom dan penjaminan mutu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2875804-92B2-4AA1-BC1F-10D962DF5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134" y="1068825"/>
            <a:ext cx="9365942" cy="17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904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966659" y="868452"/>
            <a:ext cx="10895140" cy="5164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Mekanisme Pengakuan Hasil PAK dan Penetapan AK Dosen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13A7F6-687D-49F9-A48E-4C292B270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97" y="1457505"/>
            <a:ext cx="11688806" cy="526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706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7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966659" y="868452"/>
            <a:ext cx="10895140" cy="5164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</a:pPr>
            <a:r>
              <a:rPr lang="fi-FI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Mekanisme Pengakuan Hasil PAK dan Penetapan AK Dosen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CB1462D-C9CC-4435-9EC2-77C48ECA8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59" y="1489398"/>
            <a:ext cx="11447840" cy="51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809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1814-E122-40F0-ACCD-3D1208DF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47D8FA7-FA41-4773-9F8E-3E251D31B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471" y="216976"/>
            <a:ext cx="11778712" cy="6275899"/>
          </a:xfrm>
        </p:spPr>
      </p:pic>
    </p:spTree>
    <p:extLst>
      <p:ext uri="{BB962C8B-B14F-4D97-AF65-F5344CB8AC3E}">
        <p14:creationId xmlns:p14="http://schemas.microsoft.com/office/powerpoint/2010/main" val="67460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390C13-BAA2-C6CB-3709-4877FA0BA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481" y="0"/>
            <a:ext cx="11361149" cy="6830473"/>
          </a:xfrm>
        </p:spPr>
      </p:pic>
    </p:spTree>
    <p:extLst>
      <p:ext uri="{BB962C8B-B14F-4D97-AF65-F5344CB8AC3E}">
        <p14:creationId xmlns:p14="http://schemas.microsoft.com/office/powerpoint/2010/main" val="3138941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519D0-9B15-D9EC-8E72-645DC8BD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3" y="0"/>
            <a:ext cx="11266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8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EF5CB-2CAB-2804-2FFC-5DFC7A333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01"/>
            <a:ext cx="10515600" cy="11538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PENYELESAIAN USULAN DI LLDIKTI </a:t>
            </a:r>
            <a:br>
              <a:rPr lang="en-US" sz="4000" b="1" dirty="0"/>
            </a:br>
            <a:r>
              <a:rPr lang="en-US" sz="4000" b="1" dirty="0"/>
              <a:t>(AA-L, LK-GB)</a:t>
            </a:r>
            <a:endParaRPr lang="en-ID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24E45-A5EF-53CB-C8FC-2EB9890C8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0" y="5419686"/>
            <a:ext cx="10515600" cy="1228132"/>
          </a:xfrm>
        </p:spPr>
        <p:txBody>
          <a:bodyPr>
            <a:normAutofit/>
          </a:bodyPr>
          <a:lstStyle/>
          <a:p>
            <a:r>
              <a:rPr lang="en-US" sz="2000" dirty="0"/>
              <a:t>LLDIKTI </a:t>
            </a:r>
            <a:r>
              <a:rPr lang="en-US" sz="2000" dirty="0" err="1"/>
              <a:t>menutup</a:t>
            </a:r>
            <a:r>
              <a:rPr lang="en-US" sz="2000" dirty="0"/>
              <a:t> </a:t>
            </a:r>
            <a:r>
              <a:rPr lang="en-US" sz="2000" dirty="0" err="1"/>
              <a:t>usulan</a:t>
            </a:r>
            <a:r>
              <a:rPr lang="en-US" sz="2000" dirty="0"/>
              <a:t> JAD di </a:t>
            </a:r>
            <a:r>
              <a:rPr lang="en-US" sz="2000" dirty="0" err="1"/>
              <a:t>akhir</a:t>
            </a:r>
            <a:r>
              <a:rPr lang="en-US" sz="2000" dirty="0"/>
              <a:t> 4 April 2023 </a:t>
            </a:r>
            <a:r>
              <a:rPr lang="en-US" sz="2000" dirty="0">
                <a:solidFill>
                  <a:schemeClr val="bg1"/>
                </a:solidFill>
              </a:rPr>
              <a:t>dan TMT </a:t>
            </a:r>
            <a:r>
              <a:rPr lang="en-US" sz="2000" dirty="0" err="1">
                <a:solidFill>
                  <a:schemeClr val="bg1"/>
                </a:solidFill>
              </a:rPr>
              <a:t>akhir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AA-L 1 April 2023</a:t>
            </a:r>
          </a:p>
          <a:p>
            <a:r>
              <a:rPr lang="en-US" sz="2000" dirty="0"/>
              <a:t>Batas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pengusulan</a:t>
            </a:r>
            <a:r>
              <a:rPr lang="en-US" sz="2000" dirty="0"/>
              <a:t> LK-GB </a:t>
            </a:r>
            <a:r>
              <a:rPr lang="en-US" sz="2000" dirty="0" err="1"/>
              <a:t>ke</a:t>
            </a:r>
            <a:r>
              <a:rPr lang="en-US" sz="2000" dirty="0"/>
              <a:t> DIKTI 30 April 2023, </a:t>
            </a:r>
            <a:r>
              <a:rPr lang="en-US" sz="2000" dirty="0" err="1"/>
              <a:t>usulan</a:t>
            </a:r>
            <a:r>
              <a:rPr lang="en-US" sz="2000" dirty="0"/>
              <a:t> yang </a:t>
            </a:r>
            <a:r>
              <a:rPr lang="en-US" sz="2000" dirty="0" err="1"/>
              <a:t>masih</a:t>
            </a:r>
            <a:r>
              <a:rPr lang="en-US" sz="2000" dirty="0"/>
              <a:t> di DIKTI </a:t>
            </a:r>
            <a:r>
              <a:rPr lang="en-US" sz="2000" dirty="0" err="1"/>
              <a:t>akan</a:t>
            </a:r>
            <a:r>
              <a:rPr lang="en-US" sz="2000" dirty="0"/>
              <a:t> di </a:t>
            </a:r>
            <a:r>
              <a:rPr lang="en-US" sz="2000" dirty="0" err="1"/>
              <a:t>buatkan</a:t>
            </a:r>
            <a:r>
              <a:rPr lang="en-US" sz="2000" dirty="0"/>
              <a:t> </a:t>
            </a:r>
            <a:r>
              <a:rPr lang="en-US" sz="2000" dirty="0" err="1"/>
              <a:t>pengakuan</a:t>
            </a:r>
            <a:r>
              <a:rPr lang="en-US" sz="2000" dirty="0"/>
              <a:t> KUM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PAK DIKTI </a:t>
            </a:r>
            <a:endParaRPr lang="en-ID" sz="2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D283F95-24CA-5C98-A79A-13A942C5481C}"/>
              </a:ext>
            </a:extLst>
          </p:cNvPr>
          <p:cNvGrpSpPr/>
          <p:nvPr/>
        </p:nvGrpSpPr>
        <p:grpSpPr>
          <a:xfrm>
            <a:off x="838200" y="1252536"/>
            <a:ext cx="10515600" cy="4016098"/>
            <a:chOff x="848360" y="1734462"/>
            <a:chExt cx="10515600" cy="40160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9B00272-F175-4507-475F-918AEB5DC784}"/>
                </a:ext>
              </a:extLst>
            </p:cNvPr>
            <p:cNvSpPr/>
            <p:nvPr/>
          </p:nvSpPr>
          <p:spPr>
            <a:xfrm>
              <a:off x="848360" y="1772882"/>
              <a:ext cx="10515600" cy="397767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14A8505B-106F-B39F-E3D3-66460C832C0A}"/>
                </a:ext>
              </a:extLst>
            </p:cNvPr>
            <p:cNvSpPr/>
            <p:nvPr/>
          </p:nvSpPr>
          <p:spPr>
            <a:xfrm>
              <a:off x="975360" y="2833212"/>
              <a:ext cx="4094480" cy="1021080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Penyelesaian</a:t>
              </a:r>
              <a:r>
                <a:rPr lang="en-US" dirty="0"/>
                <a:t> </a:t>
              </a:r>
              <a:r>
                <a:rPr lang="en-US" dirty="0" err="1"/>
                <a:t>usulan</a:t>
              </a:r>
              <a:r>
                <a:rPr lang="en-US" dirty="0"/>
                <a:t> </a:t>
              </a:r>
            </a:p>
            <a:p>
              <a:pPr algn="ctr"/>
              <a:r>
                <a:rPr lang="en-US" dirty="0" err="1"/>
                <a:t>s.d.</a:t>
              </a:r>
              <a:r>
                <a:rPr lang="en-US" dirty="0"/>
                <a:t> 31 </a:t>
              </a:r>
              <a:r>
                <a:rPr lang="en-US" dirty="0" err="1"/>
                <a:t>Maret</a:t>
              </a:r>
              <a:r>
                <a:rPr lang="en-US" dirty="0"/>
                <a:t> 2023 TMT 1 April 2023</a:t>
              </a:r>
              <a:endParaRPr lang="en-ID" dirty="0"/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69622FBC-2A56-84F0-3A0D-5DBAD8F6EE7B}"/>
                </a:ext>
              </a:extLst>
            </p:cNvPr>
            <p:cNvSpPr/>
            <p:nvPr/>
          </p:nvSpPr>
          <p:spPr>
            <a:xfrm>
              <a:off x="975360" y="3691416"/>
              <a:ext cx="5344160" cy="1021080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Pengusulan</a:t>
              </a:r>
              <a:r>
                <a:rPr lang="en-US" dirty="0"/>
                <a:t> LK-GB </a:t>
              </a:r>
              <a:r>
                <a:rPr lang="en-US" dirty="0" err="1"/>
                <a:t>ke</a:t>
              </a:r>
              <a:r>
                <a:rPr lang="en-US" dirty="0"/>
                <a:t> DIKTI </a:t>
              </a:r>
              <a:r>
                <a:rPr lang="en-US" dirty="0" err="1"/>
                <a:t>s.d.</a:t>
              </a:r>
              <a:r>
                <a:rPr lang="en-US" dirty="0"/>
                <a:t> 30 April 2023</a:t>
              </a:r>
              <a:endParaRPr lang="en-ID" dirty="0"/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251DEDDA-AFE2-7352-3197-E79066E7507D}"/>
                </a:ext>
              </a:extLst>
            </p:cNvPr>
            <p:cNvSpPr/>
            <p:nvPr/>
          </p:nvSpPr>
          <p:spPr>
            <a:xfrm>
              <a:off x="975360" y="4712496"/>
              <a:ext cx="5344160" cy="1021080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err="1"/>
                <a:t>Usulan</a:t>
              </a:r>
              <a:r>
                <a:rPr lang="en-US" sz="1300" dirty="0"/>
                <a:t> </a:t>
              </a:r>
              <a:r>
                <a:rPr lang="en-US" sz="1300" dirty="0" err="1"/>
                <a:t>Pengakuan</a:t>
              </a:r>
              <a:r>
                <a:rPr lang="en-US" sz="1300" dirty="0"/>
                <a:t> KUM </a:t>
              </a:r>
              <a:r>
                <a:rPr lang="en-US" sz="1300" dirty="0" err="1"/>
                <a:t>seluruh</a:t>
              </a:r>
              <a:r>
                <a:rPr lang="en-US" sz="1300" dirty="0"/>
                <a:t> </a:t>
              </a:r>
              <a:r>
                <a:rPr lang="en-US" sz="1300" dirty="0" err="1"/>
                <a:t>dosen</a:t>
              </a:r>
              <a:r>
                <a:rPr lang="en-US" sz="1300" dirty="0"/>
                <a:t> </a:t>
              </a:r>
              <a:r>
                <a:rPr lang="en-US" sz="1300" dirty="0" err="1"/>
                <a:t>s.d.</a:t>
              </a:r>
              <a:r>
                <a:rPr lang="en-US" sz="1300" dirty="0"/>
                <a:t> 30 April 2023</a:t>
              </a:r>
            </a:p>
            <a:p>
              <a:pPr algn="ctr"/>
              <a:r>
                <a:rPr lang="en-US" sz="1300" dirty="0" err="1"/>
                <a:t>Bagi</a:t>
              </a:r>
              <a:r>
                <a:rPr lang="en-US" sz="1300" dirty="0"/>
                <a:t> </a:t>
              </a:r>
              <a:r>
                <a:rPr lang="en-US" sz="1300" dirty="0" err="1"/>
                <a:t>dosen</a:t>
              </a:r>
              <a:r>
                <a:rPr lang="en-US" sz="1300" dirty="0"/>
                <a:t> yang </a:t>
              </a:r>
              <a:r>
                <a:rPr lang="en-US" sz="1300" dirty="0" err="1"/>
                <a:t>belum</a:t>
              </a:r>
              <a:r>
                <a:rPr lang="en-US" sz="1300" dirty="0"/>
                <a:t> </a:t>
              </a:r>
              <a:r>
                <a:rPr lang="en-US" sz="1300" dirty="0" err="1"/>
                <a:t>mengusulkan</a:t>
              </a:r>
              <a:r>
                <a:rPr lang="en-US" sz="1300" dirty="0"/>
                <a:t> JAD di </a:t>
              </a:r>
              <a:r>
                <a:rPr lang="en-US" sz="1300" dirty="0" err="1"/>
                <a:t>th</a:t>
              </a:r>
              <a:r>
                <a:rPr lang="en-US" sz="1300" dirty="0"/>
                <a:t> 2023 </a:t>
              </a:r>
              <a:r>
                <a:rPr lang="en-US" sz="1300" dirty="0" err="1"/>
                <a:t>dari</a:t>
              </a:r>
              <a:r>
                <a:rPr lang="en-US" sz="1300" dirty="0"/>
                <a:t> PT </a:t>
              </a:r>
              <a:r>
                <a:rPr lang="en-US" sz="1300" dirty="0" err="1"/>
                <a:t>ke</a:t>
              </a:r>
              <a:r>
                <a:rPr lang="en-US" sz="1300" dirty="0"/>
                <a:t> LLDIKTI</a:t>
              </a:r>
              <a:endParaRPr lang="en-ID" sz="13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3A4CFFF-045B-54AB-5C31-760CFF0C9D9D}"/>
                </a:ext>
              </a:extLst>
            </p:cNvPr>
            <p:cNvGrpSpPr/>
            <p:nvPr/>
          </p:nvGrpSpPr>
          <p:grpSpPr>
            <a:xfrm>
              <a:off x="5654040" y="1744050"/>
              <a:ext cx="1330960" cy="2370749"/>
              <a:chOff x="5765800" y="1772882"/>
              <a:chExt cx="1330960" cy="1471174"/>
            </a:xfrm>
          </p:grpSpPr>
          <p:sp>
            <p:nvSpPr>
              <p:cNvPr id="8" name="Arrow: Down 7">
                <a:extLst>
                  <a:ext uri="{FF2B5EF4-FFF2-40B4-BE49-F238E27FC236}">
                    <a16:creationId xmlns:a16="http://schemas.microsoft.com/office/drawing/2014/main" id="{0CFD5EFA-86C3-63D2-9679-6F75CB3E2912}"/>
                  </a:ext>
                </a:extLst>
              </p:cNvPr>
              <p:cNvSpPr/>
              <p:nvPr/>
            </p:nvSpPr>
            <p:spPr>
              <a:xfrm>
                <a:off x="6319520" y="1948219"/>
                <a:ext cx="248922" cy="1295837"/>
              </a:xfrm>
              <a:prstGeom prst="downArrow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149DBB-69E4-A3B1-0F41-A950E6596132}"/>
                  </a:ext>
                </a:extLst>
              </p:cNvPr>
              <p:cNvSpPr txBox="1"/>
              <p:nvPr/>
            </p:nvSpPr>
            <p:spPr>
              <a:xfrm>
                <a:off x="5765800" y="1772882"/>
                <a:ext cx="1330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April 2023</a:t>
                </a:r>
                <a:endParaRPr lang="en-ID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F4B34CCB-239D-73B0-1E2D-89D5D8C261E0}"/>
                </a:ext>
              </a:extLst>
            </p:cNvPr>
            <p:cNvSpPr/>
            <p:nvPr/>
          </p:nvSpPr>
          <p:spPr>
            <a:xfrm>
              <a:off x="6431280" y="4712496"/>
              <a:ext cx="3108960" cy="1021080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/>
                <a:t>Pengusulan</a:t>
              </a:r>
              <a:r>
                <a:rPr lang="en-US" sz="1400" dirty="0"/>
                <a:t> </a:t>
              </a:r>
              <a:r>
                <a:rPr lang="en-US" sz="1400" dirty="0" err="1"/>
                <a:t>Pengakuan</a:t>
              </a:r>
              <a:r>
                <a:rPr lang="en-US" sz="1400" dirty="0"/>
                <a:t> KUM</a:t>
              </a:r>
            </a:p>
            <a:p>
              <a:pPr algn="ctr"/>
              <a:r>
                <a:rPr lang="en-US" sz="1400" dirty="0" err="1"/>
                <a:t>dari</a:t>
              </a:r>
              <a:r>
                <a:rPr lang="en-US" sz="1400" dirty="0"/>
                <a:t> LLDIKTI </a:t>
              </a:r>
              <a:r>
                <a:rPr lang="en-US" sz="1400" dirty="0" err="1"/>
                <a:t>ke</a:t>
              </a:r>
              <a:r>
                <a:rPr lang="en-US" sz="1400" dirty="0"/>
                <a:t> DIKTI </a:t>
              </a:r>
              <a:r>
                <a:rPr lang="en-US" sz="1400" dirty="0" err="1"/>
                <a:t>s.d</a:t>
              </a:r>
              <a:r>
                <a:rPr lang="en-US" sz="1400" dirty="0"/>
                <a:t> 15 Mei 2023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BEE6A2-D2AC-2185-F5F3-8FCFA9959824}"/>
                </a:ext>
              </a:extLst>
            </p:cNvPr>
            <p:cNvGrpSpPr/>
            <p:nvPr/>
          </p:nvGrpSpPr>
          <p:grpSpPr>
            <a:xfrm>
              <a:off x="8714740" y="1734462"/>
              <a:ext cx="1437640" cy="3308945"/>
              <a:chOff x="5659120" y="1772882"/>
              <a:chExt cx="1437640" cy="1967679"/>
            </a:xfrm>
          </p:grpSpPr>
          <p:sp>
            <p:nvSpPr>
              <p:cNvPr id="14" name="Arrow: Down 13">
                <a:extLst>
                  <a:ext uri="{FF2B5EF4-FFF2-40B4-BE49-F238E27FC236}">
                    <a16:creationId xmlns:a16="http://schemas.microsoft.com/office/drawing/2014/main" id="{9F5E0585-24B7-5105-A6D8-17419624BA0C}"/>
                  </a:ext>
                </a:extLst>
              </p:cNvPr>
              <p:cNvSpPr/>
              <p:nvPr/>
            </p:nvSpPr>
            <p:spPr>
              <a:xfrm>
                <a:off x="6294118" y="1946603"/>
                <a:ext cx="248922" cy="1793958"/>
              </a:xfrm>
              <a:prstGeom prst="downArrow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86445E-4B3A-FCB9-DA35-F30D31CA0C80}"/>
                  </a:ext>
                </a:extLst>
              </p:cNvPr>
              <p:cNvSpPr txBox="1"/>
              <p:nvPr/>
            </p:nvSpPr>
            <p:spPr>
              <a:xfrm>
                <a:off x="5659120" y="1772882"/>
                <a:ext cx="1437640" cy="219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15 Mei 2023</a:t>
                </a:r>
                <a:endParaRPr lang="en-ID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6FE64BD-415C-DDB0-3D48-A396811C5C1F}"/>
                </a:ext>
              </a:extLst>
            </p:cNvPr>
            <p:cNvGrpSpPr/>
            <p:nvPr/>
          </p:nvGrpSpPr>
          <p:grpSpPr>
            <a:xfrm>
              <a:off x="4404360" y="1738316"/>
              <a:ext cx="1330960" cy="1471174"/>
              <a:chOff x="5765800" y="1772882"/>
              <a:chExt cx="1330960" cy="1471174"/>
            </a:xfrm>
          </p:grpSpPr>
          <p:sp>
            <p:nvSpPr>
              <p:cNvPr id="17" name="Arrow: Down 16">
                <a:extLst>
                  <a:ext uri="{FF2B5EF4-FFF2-40B4-BE49-F238E27FC236}">
                    <a16:creationId xmlns:a16="http://schemas.microsoft.com/office/drawing/2014/main" id="{8642C09D-B532-D6DD-6279-66970186F53C}"/>
                  </a:ext>
                </a:extLst>
              </p:cNvPr>
              <p:cNvSpPr/>
              <p:nvPr/>
            </p:nvSpPr>
            <p:spPr>
              <a:xfrm>
                <a:off x="6319520" y="2065020"/>
                <a:ext cx="223520" cy="1179036"/>
              </a:xfrm>
              <a:prstGeom prst="downArrow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91DC99-0A46-D46F-A135-4B5C5E104A66}"/>
                  </a:ext>
                </a:extLst>
              </p:cNvPr>
              <p:cNvSpPr txBox="1"/>
              <p:nvPr/>
            </p:nvSpPr>
            <p:spPr>
              <a:xfrm>
                <a:off x="5765800" y="1772882"/>
                <a:ext cx="1330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Maret</a:t>
                </a:r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</a:rPr>
                  <a:t> 2023</a:t>
                </a:r>
                <a:endParaRPr lang="en-ID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842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56C1E-6CC1-4868-8BA2-28A269E53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3058"/>
          </a:xfrm>
        </p:spPr>
        <p:txBody>
          <a:bodyPr>
            <a:noAutofit/>
          </a:bodyPr>
          <a:lstStyle/>
          <a:p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Kebijakan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Pengaturan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Angka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Kredit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(PAK)  dan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Penghitungan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Beban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Dosen</a:t>
            </a:r>
            <a:r>
              <a:rPr lang="en-ID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(BKD) </a:t>
            </a:r>
            <a:r>
              <a:rPr lang="en-ID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Peraturan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Menteri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Pendayagunaan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Aparatur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Negara dan Reformasi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Birokrasi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Republik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Indonesia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Nomor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Tahun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2023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Tentang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Jabatan</a:t>
            </a:r>
            <a:r>
              <a:rPr lang="en-S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SG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Fungsional</a:t>
            </a:r>
            <a:endParaRPr lang="en-ID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E3D31-72D4-4B85-8971-672B498CD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Akademik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dari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jenjang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Asisten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Ahli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Profesor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dapat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diusulkan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LLDikti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Wilayah III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melalui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Aplikasi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Sijali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3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4 April 2023;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Akademik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1 (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satu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)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diproses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regular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sesuai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Pedoman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Operasional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PAK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tahun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2019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suplemennya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namun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apabila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Akademik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diusulkan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belum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memenuhi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maka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mengikuti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proses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sesuai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PermenPANRB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Nomor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1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Tahun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2023;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Lektor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Kepala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Profesor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sudah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disetujui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aplikasi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SIJALI 3 (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baru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) dan yang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sudah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berproses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Dikti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namun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masih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belum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disetujui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(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perbaikan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)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dapat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dilengkapi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data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isian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laman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PAK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disampaikan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LLDikti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paling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lambat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16 April 2023;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Lektor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Kepala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Profesor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sudah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diajukan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Dikti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: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sebelum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Januari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2023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masih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belum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disetujui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dapat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diproses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Desember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2023, 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usulan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Lektor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Kepala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Profesor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diajukan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mulai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dari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Januari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2023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30 April 2023,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dapat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diproses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Juni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2023, 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apabila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4.b.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belum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memenuhi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maka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dikonversi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dalam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sesuai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regulasi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PermenPANRB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regulasi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2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turunannya</a:t>
            </a:r>
            <a:r>
              <a:rPr lang="en-SG" sz="22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;</a:t>
            </a:r>
            <a:endParaRPr lang="en-ID" sz="22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43713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3B16A-1A6E-4FC1-90B2-A37AF675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83052-FF5D-4B6D-84D6-4599843D9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6275372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5.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Seluruh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tetap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memiliki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: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914400" lvl="1" indent="-457200" algn="just">
              <a:buFont typeface="+mj-lt"/>
              <a:buAutoNum type="alphaLcPeriod"/>
            </a:pP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Nomor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Registrasi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Fungsional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agar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mengisi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Tridharma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Perguruan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Tinggi per TMT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Fungsional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terakhir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Desember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2022,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914400" lvl="1" indent="-457200" algn="just">
              <a:buFont typeface="+mj-lt"/>
              <a:buAutoNum type="alphaLcPeriod"/>
            </a:pP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Nomor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Registrasi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dan Status Tenaga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Pengajar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agar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mengisi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Tridharma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Perguruan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Tinggi per TMT SK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Pengangkatan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Tetap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sampai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Desember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2022,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914400" lvl="1" indent="-457200" algn="just">
              <a:buFont typeface="+mj-lt"/>
              <a:buAutoNum type="alphaLcPeriod"/>
            </a:pP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Pengisian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5.a. dan 5.b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dilakukan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melalui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Aplikasi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SIJALI 3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dalam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klaim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;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6. Proses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pengisian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Tridharma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Perguruan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Tinggi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untuk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dilakukan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mulai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1 April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s.d.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18 April 2023; </a:t>
            </a:r>
          </a:p>
          <a:p>
            <a:pPr marL="0" lvl="0" indent="0" algn="just">
              <a:buNone/>
            </a:pP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7.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Bagi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tidak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menyampaikan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laporan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melalui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aplikasi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SIJALI 3,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maka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dimiliki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s.d.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periode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Desember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2022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dianggap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NOL (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Tridharma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NOL);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8. Hasil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pengisian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kegiatan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Tridharma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Aplikasi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SIJALI 3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untuk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harus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</a:t>
            </a:r>
            <a:r>
              <a:rPr lang="en-SG" sz="2000" b="1" i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review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oleh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Kaprodi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/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/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Ketua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Senat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/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Anggota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Senat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/Wakil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Rektor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/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Rektor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memiliki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jabatan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akademik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setara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atau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lebih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tinggi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dengan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mengacu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pada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PermenpanRB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No.17 jo No. 46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tahun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2013 dan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Pedoman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Operasional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PAK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tahun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2019 dan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suplemennya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;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9.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Kebijakan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penentuan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i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Reviewer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untuk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menilai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kinerja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pengakuan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angka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kredit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menjadi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kewenangan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Pimpinan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Perguruan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Tinggi dan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divalidasi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oleh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LLDikti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sesuai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regulasi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SKP yang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telah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diisi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 oleh para </a:t>
            </a:r>
            <a:r>
              <a:rPr lang="en-SG" sz="2000" b="1" dirty="0" err="1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Dosen</a:t>
            </a:r>
            <a:r>
              <a:rPr lang="en-SG" sz="20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.</a:t>
            </a:r>
            <a:endParaRPr lang="en-ID" sz="2000" b="1" dirty="0">
              <a:solidFill>
                <a:schemeClr val="accent1">
                  <a:lumMod val="75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r>
              <a:rPr lang="en-SG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2042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6C28-CCC4-47E0-86F3-510BEBD2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B7D755-4DB6-4517-9343-CCFBCAA15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25" y="488273"/>
            <a:ext cx="11008311" cy="5726096"/>
          </a:xfrm>
        </p:spPr>
      </p:pic>
    </p:spTree>
    <p:extLst>
      <p:ext uri="{BB962C8B-B14F-4D97-AF65-F5344CB8AC3E}">
        <p14:creationId xmlns:p14="http://schemas.microsoft.com/office/powerpoint/2010/main" val="3895030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184542" y="760628"/>
            <a:ext cx="11677257" cy="57842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Lampiran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Surat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Pernyataan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Dosen</a:t>
            </a:r>
            <a:endParaRPr lang="fi-FI" sz="2800" b="1" dirty="0">
              <a:solidFill>
                <a:srgbClr val="4F59A9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2652976-75BD-F4C1-4D01-BDA722935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58" y="1383903"/>
            <a:ext cx="4783703" cy="24825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40BB0E-96FE-061A-8334-63026737EF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846" y="1339051"/>
            <a:ext cx="4877657" cy="2673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5824EB-29EF-68A4-F0C5-ADDC4D9EB8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59" y="4139380"/>
            <a:ext cx="4900602" cy="26694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A27873-B7B8-48F9-E642-4FC5420328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2846" y="4008941"/>
            <a:ext cx="4877657" cy="284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530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166837" y="1106296"/>
            <a:ext cx="11677257" cy="57842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Lampiran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Berita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Acara dan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Daftar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Dosen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serta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Angka</a:t>
            </a:r>
            <a:r>
              <a:rPr lang="es-ES" sz="24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4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Kreditnya</a:t>
            </a:r>
            <a:endParaRPr lang="fi-FI" sz="2400" b="1" dirty="0">
              <a:solidFill>
                <a:srgbClr val="4F59A9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3B1D68D-89FB-5597-68F0-CF5C288E9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37" y="1844379"/>
            <a:ext cx="5346265" cy="3618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B4A3D-B761-687C-0953-84011B337A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8407" y="1947657"/>
            <a:ext cx="6376756" cy="33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398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257371" y="961354"/>
            <a:ext cx="11677257" cy="114176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Pengaturan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Kewajiban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Khusus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PO BKD 2021</a:t>
            </a:r>
          </a:p>
          <a:p>
            <a:pPr algn="ctr">
              <a:lnSpc>
                <a:spcPts val="4000"/>
              </a:lnSpc>
            </a:pP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sesuai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PermenPANRB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no.1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tahun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2023</a:t>
            </a:r>
            <a:endParaRPr lang="fi-FI" sz="2800" b="1" dirty="0">
              <a:solidFill>
                <a:srgbClr val="4F59A9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9" name="TextBox 3">
            <a:extLst>
              <a:ext uri="{FF2B5EF4-FFF2-40B4-BE49-F238E27FC236}">
                <a16:creationId xmlns:a16="http://schemas.microsoft.com/office/drawing/2014/main" id="{6F85E7A4-E5FF-ABD2-5B52-B86F56124188}"/>
              </a:ext>
            </a:extLst>
          </p:cNvPr>
          <p:cNvGraphicFramePr/>
          <p:nvPr/>
        </p:nvGraphicFramePr>
        <p:xfrm>
          <a:off x="413958" y="2231599"/>
          <a:ext cx="11148121" cy="4280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074256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44C450D-6BA5-4B72-8BF1-4FBD873F30E6}"/>
              </a:ext>
            </a:extLst>
          </p:cNvPr>
          <p:cNvSpPr/>
          <p:nvPr/>
        </p:nvSpPr>
        <p:spPr>
          <a:xfrm>
            <a:off x="1328743" y="4532226"/>
            <a:ext cx="4319664" cy="371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rgbClr val="199EB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91BB5C-359E-4EFF-97CB-7E427798B8AA}"/>
              </a:ext>
            </a:extLst>
          </p:cNvPr>
          <p:cNvSpPr/>
          <p:nvPr/>
        </p:nvSpPr>
        <p:spPr>
          <a:xfrm>
            <a:off x="257371" y="961354"/>
            <a:ext cx="11677257" cy="59995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Tindak</a:t>
            </a:r>
            <a:r>
              <a:rPr lang="es-ES" sz="2800" b="1" dirty="0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</a:t>
            </a:r>
            <a:r>
              <a:rPr lang="es-ES" sz="2800" b="1" dirty="0" err="1">
                <a:solidFill>
                  <a:srgbClr val="4F59A9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Lanjut</a:t>
            </a:r>
            <a:endParaRPr lang="fi-FI" sz="2800" b="1" dirty="0">
              <a:solidFill>
                <a:srgbClr val="4F59A9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pic>
        <p:nvPicPr>
          <p:cNvPr id="37" name="Picture 36" descr="Logo&#10;&#10;Description automatically generated with medium confidence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DB6A3B2-F6D1-4502-9D80-88F61F6CDDC6}"/>
              </a:ext>
            </a:extLst>
          </p:cNvPr>
          <p:cNvSpPr/>
          <p:nvPr/>
        </p:nvSpPr>
        <p:spPr>
          <a:xfrm>
            <a:off x="2290340" y="5661618"/>
            <a:ext cx="380566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C171D4-F1B3-4C75-8170-92B2DE27E5FC}"/>
              </a:ext>
            </a:extLst>
          </p:cNvPr>
          <p:cNvSpPr/>
          <p:nvPr/>
        </p:nvSpPr>
        <p:spPr>
          <a:xfrm>
            <a:off x="2290340" y="5930920"/>
            <a:ext cx="2733780" cy="2693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600" dirty="0">
              <a:solidFill>
                <a:srgbClr val="4F59A9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9" name="TextBox 3">
            <a:extLst>
              <a:ext uri="{FF2B5EF4-FFF2-40B4-BE49-F238E27FC236}">
                <a16:creationId xmlns:a16="http://schemas.microsoft.com/office/drawing/2014/main" id="{DC93E2D3-00DE-F60D-433D-CE7CD0716D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138893"/>
              </p:ext>
            </p:extLst>
          </p:nvPr>
        </p:nvGraphicFramePr>
        <p:xfrm>
          <a:off x="413958" y="1654214"/>
          <a:ext cx="11148121" cy="4732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380050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6" grpId="0"/>
      <p:bldP spid="30" grpId="0"/>
      <p:bldP spid="19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7246D6-6531-45CD-A14F-AB040FBFCD02}"/>
              </a:ext>
            </a:extLst>
          </p:cNvPr>
          <p:cNvCxnSpPr/>
          <p:nvPr/>
        </p:nvCxnSpPr>
        <p:spPr>
          <a:xfrm>
            <a:off x="1385194" y="4392463"/>
            <a:ext cx="399920" cy="0"/>
          </a:xfrm>
          <a:prstGeom prst="line">
            <a:avLst/>
          </a:prstGeom>
          <a:ln w="28575" cap="rnd">
            <a:solidFill>
              <a:srgbClr val="199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2A4FFD-D73E-42C7-A1D1-5C7C9AE0A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751" y="133165"/>
            <a:ext cx="8244849" cy="4909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62FEA2-67F3-401D-B841-DC14F62542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3850" y="5105011"/>
            <a:ext cx="7902750" cy="161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010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9957FB-80E9-CCD8-352D-905BB1AB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85752D-D0DB-471D-889A-D5F50C80A5F5}"/>
              </a:ext>
            </a:extLst>
          </p:cNvPr>
          <p:cNvCxnSpPr>
            <a:cxnSpLocks/>
          </p:cNvCxnSpPr>
          <p:nvPr/>
        </p:nvCxnSpPr>
        <p:spPr>
          <a:xfrm>
            <a:off x="1328743" y="795863"/>
            <a:ext cx="265107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3068F-CC74-478D-8332-943B7222E104}"/>
              </a:ext>
            </a:extLst>
          </p:cNvPr>
          <p:cNvSpPr/>
          <p:nvPr/>
        </p:nvSpPr>
        <p:spPr>
          <a:xfrm>
            <a:off x="1328743" y="334387"/>
            <a:ext cx="4767257" cy="4295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Kementerian Pendidikan, Kebudayaan, Riset, dan Teknologi </a:t>
            </a:r>
          </a:p>
          <a:p>
            <a:r>
              <a:rPr lang="sv-SE" sz="1200">
                <a:solidFill>
                  <a:srgbClr val="4F59A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9F823E9-26A4-4EBC-8BF9-A0688A77AB71}"/>
              </a:ext>
            </a:extLst>
          </p:cNvPr>
          <p:cNvSpPr/>
          <p:nvPr/>
        </p:nvSpPr>
        <p:spPr>
          <a:xfrm>
            <a:off x="330201" y="0"/>
            <a:ext cx="715102" cy="968920"/>
          </a:xfrm>
          <a:custGeom>
            <a:avLst/>
            <a:gdLst>
              <a:gd name="connsiteX0" fmla="*/ 1 w 715102"/>
              <a:gd name="connsiteY0" fmla="*/ 0 h 968920"/>
              <a:gd name="connsiteX1" fmla="*/ 715102 w 715102"/>
              <a:gd name="connsiteY1" fmla="*/ 0 h 968920"/>
              <a:gd name="connsiteX2" fmla="*/ 715102 w 715102"/>
              <a:gd name="connsiteY2" fmla="*/ 611369 h 968920"/>
              <a:gd name="connsiteX3" fmla="*/ 357551 w 715102"/>
              <a:gd name="connsiteY3" fmla="*/ 968920 h 968920"/>
              <a:gd name="connsiteX4" fmla="*/ 357551 w 715102"/>
              <a:gd name="connsiteY4" fmla="*/ 968919 h 968920"/>
              <a:gd name="connsiteX5" fmla="*/ 0 w 715102"/>
              <a:gd name="connsiteY5" fmla="*/ 611368 h 968920"/>
              <a:gd name="connsiteX6" fmla="*/ 1 w 715102"/>
              <a:gd name="connsiteY6" fmla="*/ 0 h 96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02" h="968920">
                <a:moveTo>
                  <a:pt x="1" y="0"/>
                </a:moveTo>
                <a:lnTo>
                  <a:pt x="715102" y="0"/>
                </a:lnTo>
                <a:lnTo>
                  <a:pt x="715102" y="611369"/>
                </a:lnTo>
                <a:cubicBezTo>
                  <a:pt x="715102" y="808839"/>
                  <a:pt x="555021" y="968920"/>
                  <a:pt x="357551" y="968920"/>
                </a:cubicBezTo>
                <a:lnTo>
                  <a:pt x="357551" y="968919"/>
                </a:lnTo>
                <a:cubicBezTo>
                  <a:pt x="160081" y="968919"/>
                  <a:pt x="0" y="808838"/>
                  <a:pt x="0" y="611368"/>
                </a:cubicBezTo>
                <a:lnTo>
                  <a:pt x="1" y="0"/>
                </a:lnTo>
                <a:close/>
              </a:path>
            </a:pathLst>
          </a:custGeom>
          <a:solidFill>
            <a:srgbClr val="0DCA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7BC3A0-0889-48D6-BBA9-5406695DD1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9" r="16373"/>
          <a:stretch/>
        </p:blipFill>
        <p:spPr>
          <a:xfrm>
            <a:off x="413959" y="268495"/>
            <a:ext cx="552700" cy="59995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110F065-9382-4A18-9BC6-FA58FF2CC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733" y="345645"/>
            <a:ext cx="818770" cy="4363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E667D0-6809-4755-0CFE-1DCBEC1062DD}"/>
              </a:ext>
            </a:extLst>
          </p:cNvPr>
          <p:cNvSpPr/>
          <p:nvPr/>
        </p:nvSpPr>
        <p:spPr>
          <a:xfrm>
            <a:off x="-887440" y="-6543"/>
            <a:ext cx="481560" cy="481560"/>
          </a:xfrm>
          <a:prstGeom prst="rect">
            <a:avLst/>
          </a:prstGeom>
          <a:solidFill>
            <a:srgbClr val="00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DD0CCD-DF7B-4E52-C50B-4820A73F1654}"/>
              </a:ext>
            </a:extLst>
          </p:cNvPr>
          <p:cNvSpPr/>
          <p:nvPr/>
        </p:nvSpPr>
        <p:spPr>
          <a:xfrm>
            <a:off x="-887440" y="538538"/>
            <a:ext cx="481560" cy="481560"/>
          </a:xfrm>
          <a:prstGeom prst="rect">
            <a:avLst/>
          </a:prstGeom>
          <a:solidFill>
            <a:srgbClr val="00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31C7182-3C1C-0040-8BDC-609134B79404}"/>
              </a:ext>
            </a:extLst>
          </p:cNvPr>
          <p:cNvGrpSpPr/>
          <p:nvPr/>
        </p:nvGrpSpPr>
        <p:grpSpPr>
          <a:xfrm>
            <a:off x="-1559264" y="-6543"/>
            <a:ext cx="506724" cy="2781300"/>
            <a:chOff x="-1151263" y="0"/>
            <a:chExt cx="627962" cy="34467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8844FB3-5DE3-A37E-738D-5A781BAE72A9}"/>
                </a:ext>
              </a:extLst>
            </p:cNvPr>
            <p:cNvSpPr/>
            <p:nvPr/>
          </p:nvSpPr>
          <p:spPr>
            <a:xfrm>
              <a:off x="-1151263" y="0"/>
              <a:ext cx="627962" cy="627962"/>
            </a:xfrm>
            <a:prstGeom prst="rect">
              <a:avLst/>
            </a:prstGeom>
            <a:solidFill>
              <a:srgbClr val="118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5E8234-95D7-CD9D-519F-FD006A80501B}"/>
                </a:ext>
              </a:extLst>
            </p:cNvPr>
            <p:cNvSpPr/>
            <p:nvPr/>
          </p:nvSpPr>
          <p:spPr>
            <a:xfrm>
              <a:off x="-1151263" y="704697"/>
              <a:ext cx="627962" cy="627962"/>
            </a:xfrm>
            <a:prstGeom prst="rect">
              <a:avLst/>
            </a:prstGeom>
            <a:solidFill>
              <a:srgbClr val="4F59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0C37EEA-AE95-31DC-D0F3-B3728FEEB389}"/>
                </a:ext>
              </a:extLst>
            </p:cNvPr>
            <p:cNvSpPr/>
            <p:nvPr/>
          </p:nvSpPr>
          <p:spPr>
            <a:xfrm>
              <a:off x="-1151263" y="1409394"/>
              <a:ext cx="627962" cy="627962"/>
            </a:xfrm>
            <a:prstGeom prst="rect">
              <a:avLst/>
            </a:prstGeom>
            <a:solidFill>
              <a:srgbClr val="199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93D15-B22C-FB9A-A47C-0748D56A6763}"/>
                </a:ext>
              </a:extLst>
            </p:cNvPr>
            <p:cNvSpPr/>
            <p:nvPr/>
          </p:nvSpPr>
          <p:spPr>
            <a:xfrm>
              <a:off x="-1151263" y="2114091"/>
              <a:ext cx="627962" cy="627962"/>
            </a:xfrm>
            <a:prstGeom prst="rect">
              <a:avLst/>
            </a:prstGeom>
            <a:solidFill>
              <a:srgbClr val="0DCA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790196A-1BAD-6EF1-5C02-62F481536B2C}"/>
                </a:ext>
              </a:extLst>
            </p:cNvPr>
            <p:cNvSpPr/>
            <p:nvPr/>
          </p:nvSpPr>
          <p:spPr>
            <a:xfrm>
              <a:off x="-1151263" y="2818788"/>
              <a:ext cx="627962" cy="627962"/>
            </a:xfrm>
            <a:prstGeom prst="rect">
              <a:avLst/>
            </a:prstGeom>
            <a:solidFill>
              <a:srgbClr val="7BE1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BB3DE01-7A8A-41EA-A79A-322A4AF0A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8743" y="1053977"/>
            <a:ext cx="8044025" cy="531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508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/>
        </p:nvSpPr>
        <p:spPr>
          <a:xfrm>
            <a:off x="12344400" y="0"/>
            <a:ext cx="469900" cy="4699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269B4C39-C80D-47E1-819A-21A7AAEC0517}"/>
              </a:ext>
            </a:extLst>
          </p:cNvPr>
          <p:cNvSpPr txBox="1">
            <a:spLocks/>
          </p:cNvSpPr>
          <p:nvPr/>
        </p:nvSpPr>
        <p:spPr>
          <a:xfrm>
            <a:off x="2874878" y="2402112"/>
            <a:ext cx="6700922" cy="7760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F58A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Kementerian Pendidikan</a:t>
            </a:r>
            <a:r>
              <a:rPr kumimoji="0" lang="id-ID" sz="1600" b="0" i="0" u="none" strike="noStrike" kern="1200" cap="none" spc="0" normalizeH="0" baseline="0" noProof="0">
                <a:ln>
                  <a:noFill/>
                </a:ln>
                <a:solidFill>
                  <a:srgbClr val="4F58A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F58A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Kebudayaan</a:t>
            </a:r>
            <a:r>
              <a:rPr kumimoji="0" lang="id-ID" sz="1600" b="0" i="0" u="none" strike="noStrike" kern="1200" cap="none" spc="0" normalizeH="0" baseline="0" noProof="0">
                <a:ln>
                  <a:noFill/>
                </a:ln>
                <a:solidFill>
                  <a:srgbClr val="4F58A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Riset dan Teknologi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F58A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F58A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Lembaga Layanan Pendidikan Tinggi Wilayah III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1C4D49A-3AAD-4953-A89E-58876A14F3CD}"/>
              </a:ext>
            </a:extLst>
          </p:cNvPr>
          <p:cNvSpPr/>
          <p:nvPr/>
        </p:nvSpPr>
        <p:spPr>
          <a:xfrm>
            <a:off x="5785801" y="1362614"/>
            <a:ext cx="848998" cy="84899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2A045A-298B-43D4-BA57-C526F46C82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19" r="16373"/>
          <a:stretch/>
        </p:blipFill>
        <p:spPr>
          <a:xfrm>
            <a:off x="5860942" y="1378642"/>
            <a:ext cx="729196" cy="791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B1BAE8-80E6-4C12-B62C-6B4F3E9D6939}"/>
              </a:ext>
            </a:extLst>
          </p:cNvPr>
          <p:cNvSpPr txBox="1"/>
          <p:nvPr/>
        </p:nvSpPr>
        <p:spPr>
          <a:xfrm>
            <a:off x="1416863" y="5245886"/>
            <a:ext cx="1791988" cy="2495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lldikti3.</a:t>
            </a:r>
            <a:r>
              <a:rPr kumimoji="0" lang="id-ID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kemendikbud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.go.id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E6224A-C10B-48C0-9E50-8DA27CA6F16D}"/>
              </a:ext>
            </a:extLst>
          </p:cNvPr>
          <p:cNvSpPr txBox="1"/>
          <p:nvPr/>
        </p:nvSpPr>
        <p:spPr>
          <a:xfrm>
            <a:off x="6195773" y="5245886"/>
            <a:ext cx="1589314" cy="2495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@</a:t>
            </a:r>
            <a:r>
              <a:rPr kumimoji="0" lang="id-ID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humas.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lldikti3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7A44E5-F9CB-4938-BB2F-493AC4246176}"/>
              </a:ext>
            </a:extLst>
          </p:cNvPr>
          <p:cNvSpPr txBox="1"/>
          <p:nvPr/>
        </p:nvSpPr>
        <p:spPr>
          <a:xfrm>
            <a:off x="8519966" y="5245886"/>
            <a:ext cx="1589314" cy="2495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@lldikti3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41003-4D8A-43DA-9822-0547F1F3B8EF}"/>
              </a:ext>
            </a:extLst>
          </p:cNvPr>
          <p:cNvSpPr txBox="1"/>
          <p:nvPr/>
        </p:nvSpPr>
        <p:spPr>
          <a:xfrm>
            <a:off x="10413213" y="5255511"/>
            <a:ext cx="1589314" cy="2495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@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LL</a:t>
            </a:r>
            <a:r>
              <a:rPr kumimoji="0" lang="id-ID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dikti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96A02B-6E5D-45A4-9B6D-EAE04ED4F549}"/>
              </a:ext>
            </a:extLst>
          </p:cNvPr>
          <p:cNvSpPr txBox="1"/>
          <p:nvPr/>
        </p:nvSpPr>
        <p:spPr>
          <a:xfrm>
            <a:off x="4120448" y="5245886"/>
            <a:ext cx="1589314" cy="2495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@</a:t>
            </a:r>
            <a:r>
              <a:rPr kumimoji="0" lang="id-ID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humas.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dikti3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4474EBA-750A-4DA6-BCB4-3E0B56847121}"/>
              </a:ext>
            </a:extLst>
          </p:cNvPr>
          <p:cNvSpPr/>
          <p:nvPr/>
        </p:nvSpPr>
        <p:spPr>
          <a:xfrm>
            <a:off x="979904" y="5232958"/>
            <a:ext cx="275361" cy="275357"/>
          </a:xfrm>
          <a:custGeom>
            <a:avLst/>
            <a:gdLst>
              <a:gd name="connsiteX0" fmla="*/ 78105 w 156209"/>
              <a:gd name="connsiteY0" fmla="*/ 0 h 156209"/>
              <a:gd name="connsiteX1" fmla="*/ 0 w 156209"/>
              <a:gd name="connsiteY1" fmla="*/ 78105 h 156209"/>
              <a:gd name="connsiteX2" fmla="*/ 78105 w 156209"/>
              <a:gd name="connsiteY2" fmla="*/ 156210 h 156209"/>
              <a:gd name="connsiteX3" fmla="*/ 156210 w 156209"/>
              <a:gd name="connsiteY3" fmla="*/ 78105 h 156209"/>
              <a:gd name="connsiteX4" fmla="*/ 78105 w 156209"/>
              <a:gd name="connsiteY4" fmla="*/ 0 h 156209"/>
              <a:gd name="connsiteX5" fmla="*/ 78105 w 156209"/>
              <a:gd name="connsiteY5" fmla="*/ 0 h 156209"/>
              <a:gd name="connsiteX6" fmla="*/ 129540 w 156209"/>
              <a:gd name="connsiteY6" fmla="*/ 37147 h 156209"/>
              <a:gd name="connsiteX7" fmla="*/ 143828 w 156209"/>
              <a:gd name="connsiteY7" fmla="*/ 77153 h 156209"/>
              <a:gd name="connsiteX8" fmla="*/ 113347 w 156209"/>
              <a:gd name="connsiteY8" fmla="*/ 74295 h 156209"/>
              <a:gd name="connsiteX9" fmla="*/ 98108 w 156209"/>
              <a:gd name="connsiteY9" fmla="*/ 75247 h 156209"/>
              <a:gd name="connsiteX10" fmla="*/ 97155 w 156209"/>
              <a:gd name="connsiteY10" fmla="*/ 72390 h 156209"/>
              <a:gd name="connsiteX11" fmla="*/ 93345 w 156209"/>
              <a:gd name="connsiteY11" fmla="*/ 62865 h 156209"/>
              <a:gd name="connsiteX12" fmla="*/ 129540 w 156209"/>
              <a:gd name="connsiteY12" fmla="*/ 37147 h 156209"/>
              <a:gd name="connsiteX13" fmla="*/ 129540 w 156209"/>
              <a:gd name="connsiteY13" fmla="*/ 37147 h 156209"/>
              <a:gd name="connsiteX14" fmla="*/ 78105 w 156209"/>
              <a:gd name="connsiteY14" fmla="*/ 12383 h 156209"/>
              <a:gd name="connsiteX15" fmla="*/ 121920 w 156209"/>
              <a:gd name="connsiteY15" fmla="*/ 28575 h 156209"/>
              <a:gd name="connsiteX16" fmla="*/ 87630 w 156209"/>
              <a:gd name="connsiteY16" fmla="*/ 52388 h 156209"/>
              <a:gd name="connsiteX17" fmla="*/ 62865 w 156209"/>
              <a:gd name="connsiteY17" fmla="*/ 14288 h 156209"/>
              <a:gd name="connsiteX18" fmla="*/ 78105 w 156209"/>
              <a:gd name="connsiteY18" fmla="*/ 12383 h 156209"/>
              <a:gd name="connsiteX19" fmla="*/ 78105 w 156209"/>
              <a:gd name="connsiteY19" fmla="*/ 12383 h 156209"/>
              <a:gd name="connsiteX20" fmla="*/ 49530 w 156209"/>
              <a:gd name="connsiteY20" fmla="*/ 19050 h 156209"/>
              <a:gd name="connsiteX21" fmla="*/ 73343 w 156209"/>
              <a:gd name="connsiteY21" fmla="*/ 57150 h 156209"/>
              <a:gd name="connsiteX22" fmla="*/ 13335 w 156209"/>
              <a:gd name="connsiteY22" fmla="*/ 64770 h 156209"/>
              <a:gd name="connsiteX23" fmla="*/ 12383 w 156209"/>
              <a:gd name="connsiteY23" fmla="*/ 64770 h 156209"/>
              <a:gd name="connsiteX24" fmla="*/ 49530 w 156209"/>
              <a:gd name="connsiteY24" fmla="*/ 19050 h 156209"/>
              <a:gd name="connsiteX25" fmla="*/ 49530 w 156209"/>
              <a:gd name="connsiteY25" fmla="*/ 19050 h 156209"/>
              <a:gd name="connsiteX26" fmla="*/ 11430 w 156209"/>
              <a:gd name="connsiteY26" fmla="*/ 78105 h 156209"/>
              <a:gd name="connsiteX27" fmla="*/ 11430 w 156209"/>
              <a:gd name="connsiteY27" fmla="*/ 76200 h 156209"/>
              <a:gd name="connsiteX28" fmla="*/ 13335 w 156209"/>
              <a:gd name="connsiteY28" fmla="*/ 76200 h 156209"/>
              <a:gd name="connsiteX29" fmla="*/ 79058 w 156209"/>
              <a:gd name="connsiteY29" fmla="*/ 66675 h 156209"/>
              <a:gd name="connsiteX30" fmla="*/ 83820 w 156209"/>
              <a:gd name="connsiteY30" fmla="*/ 77153 h 156209"/>
              <a:gd name="connsiteX31" fmla="*/ 81915 w 156209"/>
              <a:gd name="connsiteY31" fmla="*/ 78105 h 156209"/>
              <a:gd name="connsiteX32" fmla="*/ 27622 w 156209"/>
              <a:gd name="connsiteY32" fmla="*/ 121920 h 156209"/>
              <a:gd name="connsiteX33" fmla="*/ 11430 w 156209"/>
              <a:gd name="connsiteY33" fmla="*/ 78105 h 156209"/>
              <a:gd name="connsiteX34" fmla="*/ 11430 w 156209"/>
              <a:gd name="connsiteY34" fmla="*/ 78105 h 156209"/>
              <a:gd name="connsiteX35" fmla="*/ 78105 w 156209"/>
              <a:gd name="connsiteY35" fmla="*/ 144780 h 156209"/>
              <a:gd name="connsiteX36" fmla="*/ 38100 w 156209"/>
              <a:gd name="connsiteY36" fmla="*/ 131445 h 156209"/>
              <a:gd name="connsiteX37" fmla="*/ 89535 w 156209"/>
              <a:gd name="connsiteY37" fmla="*/ 90488 h 156209"/>
              <a:gd name="connsiteX38" fmla="*/ 89535 w 156209"/>
              <a:gd name="connsiteY38" fmla="*/ 90488 h 156209"/>
              <a:gd name="connsiteX39" fmla="*/ 103822 w 156209"/>
              <a:gd name="connsiteY39" fmla="*/ 140017 h 156209"/>
              <a:gd name="connsiteX40" fmla="*/ 78105 w 156209"/>
              <a:gd name="connsiteY40" fmla="*/ 144780 h 156209"/>
              <a:gd name="connsiteX41" fmla="*/ 78105 w 156209"/>
              <a:gd name="connsiteY41" fmla="*/ 144780 h 156209"/>
              <a:gd name="connsiteX42" fmla="*/ 115253 w 156209"/>
              <a:gd name="connsiteY42" fmla="*/ 132397 h 156209"/>
              <a:gd name="connsiteX43" fmla="*/ 102870 w 156209"/>
              <a:gd name="connsiteY43" fmla="*/ 85725 h 156209"/>
              <a:gd name="connsiteX44" fmla="*/ 116205 w 156209"/>
              <a:gd name="connsiteY44" fmla="*/ 84772 h 156209"/>
              <a:gd name="connsiteX45" fmla="*/ 143828 w 156209"/>
              <a:gd name="connsiteY45" fmla="*/ 88583 h 156209"/>
              <a:gd name="connsiteX46" fmla="*/ 115253 w 156209"/>
              <a:gd name="connsiteY46" fmla="*/ 132397 h 156209"/>
              <a:gd name="connsiteX47" fmla="*/ 115253 w 156209"/>
              <a:gd name="connsiteY47" fmla="*/ 132397 h 15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6209" h="156209">
                <a:moveTo>
                  <a:pt x="78105" y="0"/>
                </a:moveTo>
                <a:cubicBezTo>
                  <a:pt x="35243" y="0"/>
                  <a:pt x="0" y="35242"/>
                  <a:pt x="0" y="78105"/>
                </a:cubicBezTo>
                <a:cubicBezTo>
                  <a:pt x="0" y="120967"/>
                  <a:pt x="35243" y="156210"/>
                  <a:pt x="78105" y="156210"/>
                </a:cubicBezTo>
                <a:cubicBezTo>
                  <a:pt x="120968" y="156210"/>
                  <a:pt x="156210" y="120967"/>
                  <a:pt x="156210" y="78105"/>
                </a:cubicBezTo>
                <a:cubicBezTo>
                  <a:pt x="156210" y="35242"/>
                  <a:pt x="120968" y="0"/>
                  <a:pt x="78105" y="0"/>
                </a:cubicBezTo>
                <a:lnTo>
                  <a:pt x="78105" y="0"/>
                </a:lnTo>
                <a:close/>
                <a:moveTo>
                  <a:pt x="129540" y="37147"/>
                </a:moveTo>
                <a:cubicBezTo>
                  <a:pt x="138113" y="48578"/>
                  <a:pt x="143828" y="61913"/>
                  <a:pt x="143828" y="77153"/>
                </a:cubicBezTo>
                <a:cubicBezTo>
                  <a:pt x="140970" y="76200"/>
                  <a:pt x="128588" y="74295"/>
                  <a:pt x="113347" y="74295"/>
                </a:cubicBezTo>
                <a:cubicBezTo>
                  <a:pt x="108585" y="74295"/>
                  <a:pt x="103822" y="74295"/>
                  <a:pt x="98108" y="75247"/>
                </a:cubicBezTo>
                <a:cubicBezTo>
                  <a:pt x="98108" y="74295"/>
                  <a:pt x="97155" y="73342"/>
                  <a:pt x="97155" y="72390"/>
                </a:cubicBezTo>
                <a:cubicBezTo>
                  <a:pt x="96203" y="69533"/>
                  <a:pt x="94297" y="65722"/>
                  <a:pt x="93345" y="62865"/>
                </a:cubicBezTo>
                <a:cubicBezTo>
                  <a:pt x="116205" y="53340"/>
                  <a:pt x="126683" y="40005"/>
                  <a:pt x="129540" y="37147"/>
                </a:cubicBezTo>
                <a:lnTo>
                  <a:pt x="129540" y="37147"/>
                </a:lnTo>
                <a:close/>
                <a:moveTo>
                  <a:pt x="78105" y="12383"/>
                </a:moveTo>
                <a:cubicBezTo>
                  <a:pt x="95250" y="12383"/>
                  <a:pt x="110490" y="19050"/>
                  <a:pt x="121920" y="28575"/>
                </a:cubicBezTo>
                <a:cubicBezTo>
                  <a:pt x="120015" y="31433"/>
                  <a:pt x="110490" y="43815"/>
                  <a:pt x="87630" y="52388"/>
                </a:cubicBezTo>
                <a:cubicBezTo>
                  <a:pt x="77153" y="33338"/>
                  <a:pt x="65722" y="18097"/>
                  <a:pt x="62865" y="14288"/>
                </a:cubicBezTo>
                <a:cubicBezTo>
                  <a:pt x="67628" y="12383"/>
                  <a:pt x="72390" y="12383"/>
                  <a:pt x="78105" y="12383"/>
                </a:cubicBezTo>
                <a:lnTo>
                  <a:pt x="78105" y="12383"/>
                </a:lnTo>
                <a:close/>
                <a:moveTo>
                  <a:pt x="49530" y="19050"/>
                </a:moveTo>
                <a:cubicBezTo>
                  <a:pt x="51435" y="21908"/>
                  <a:pt x="62865" y="38100"/>
                  <a:pt x="73343" y="57150"/>
                </a:cubicBezTo>
                <a:cubicBezTo>
                  <a:pt x="44768" y="64770"/>
                  <a:pt x="20003" y="64770"/>
                  <a:pt x="13335" y="64770"/>
                </a:cubicBezTo>
                <a:lnTo>
                  <a:pt x="12383" y="64770"/>
                </a:lnTo>
                <a:cubicBezTo>
                  <a:pt x="17145" y="43815"/>
                  <a:pt x="31433" y="27622"/>
                  <a:pt x="49530" y="19050"/>
                </a:cubicBezTo>
                <a:lnTo>
                  <a:pt x="49530" y="19050"/>
                </a:lnTo>
                <a:close/>
                <a:moveTo>
                  <a:pt x="11430" y="78105"/>
                </a:moveTo>
                <a:cubicBezTo>
                  <a:pt x="11430" y="77153"/>
                  <a:pt x="11430" y="77153"/>
                  <a:pt x="11430" y="76200"/>
                </a:cubicBezTo>
                <a:cubicBezTo>
                  <a:pt x="11430" y="76200"/>
                  <a:pt x="12383" y="76200"/>
                  <a:pt x="13335" y="76200"/>
                </a:cubicBezTo>
                <a:cubicBezTo>
                  <a:pt x="21908" y="76200"/>
                  <a:pt x="50483" y="75247"/>
                  <a:pt x="79058" y="66675"/>
                </a:cubicBezTo>
                <a:cubicBezTo>
                  <a:pt x="80963" y="70485"/>
                  <a:pt x="82868" y="73342"/>
                  <a:pt x="83820" y="77153"/>
                </a:cubicBezTo>
                <a:cubicBezTo>
                  <a:pt x="82868" y="77153"/>
                  <a:pt x="81915" y="77153"/>
                  <a:pt x="81915" y="78105"/>
                </a:cubicBezTo>
                <a:cubicBezTo>
                  <a:pt x="48578" y="88583"/>
                  <a:pt x="30480" y="117158"/>
                  <a:pt x="27622" y="121920"/>
                </a:cubicBezTo>
                <a:cubicBezTo>
                  <a:pt x="18097" y="110490"/>
                  <a:pt x="11430" y="95250"/>
                  <a:pt x="11430" y="78105"/>
                </a:cubicBezTo>
                <a:lnTo>
                  <a:pt x="11430" y="78105"/>
                </a:lnTo>
                <a:close/>
                <a:moveTo>
                  <a:pt x="78105" y="144780"/>
                </a:moveTo>
                <a:cubicBezTo>
                  <a:pt x="62865" y="144780"/>
                  <a:pt x="48578" y="140017"/>
                  <a:pt x="38100" y="131445"/>
                </a:cubicBezTo>
                <a:cubicBezTo>
                  <a:pt x="40005" y="127635"/>
                  <a:pt x="53340" y="102870"/>
                  <a:pt x="89535" y="90488"/>
                </a:cubicBezTo>
                <a:cubicBezTo>
                  <a:pt x="89535" y="90488"/>
                  <a:pt x="89535" y="90488"/>
                  <a:pt x="89535" y="90488"/>
                </a:cubicBezTo>
                <a:cubicBezTo>
                  <a:pt x="99060" y="114300"/>
                  <a:pt x="102870" y="134303"/>
                  <a:pt x="103822" y="140017"/>
                </a:cubicBezTo>
                <a:cubicBezTo>
                  <a:pt x="95250" y="142875"/>
                  <a:pt x="86678" y="144780"/>
                  <a:pt x="78105" y="144780"/>
                </a:cubicBezTo>
                <a:lnTo>
                  <a:pt x="78105" y="144780"/>
                </a:lnTo>
                <a:close/>
                <a:moveTo>
                  <a:pt x="115253" y="132397"/>
                </a:moveTo>
                <a:cubicBezTo>
                  <a:pt x="114300" y="127635"/>
                  <a:pt x="110490" y="108585"/>
                  <a:pt x="102870" y="85725"/>
                </a:cubicBezTo>
                <a:cubicBezTo>
                  <a:pt x="107633" y="84772"/>
                  <a:pt x="112395" y="84772"/>
                  <a:pt x="116205" y="84772"/>
                </a:cubicBezTo>
                <a:cubicBezTo>
                  <a:pt x="130493" y="84772"/>
                  <a:pt x="140970" y="87630"/>
                  <a:pt x="143828" y="88583"/>
                </a:cubicBezTo>
                <a:cubicBezTo>
                  <a:pt x="140018" y="107633"/>
                  <a:pt x="129540" y="122872"/>
                  <a:pt x="115253" y="132397"/>
                </a:cubicBezTo>
                <a:lnTo>
                  <a:pt x="115253" y="132397"/>
                </a:lnTo>
                <a:close/>
              </a:path>
            </a:pathLst>
          </a:custGeom>
          <a:solidFill>
            <a:srgbClr val="1D7C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9E4DAD6-593C-4110-B819-D1B5AAF92126}"/>
              </a:ext>
            </a:extLst>
          </p:cNvPr>
          <p:cNvSpPr/>
          <p:nvPr/>
        </p:nvSpPr>
        <p:spPr>
          <a:xfrm>
            <a:off x="3664612" y="5200495"/>
            <a:ext cx="303863" cy="301783"/>
          </a:xfrm>
          <a:custGeom>
            <a:avLst/>
            <a:gdLst>
              <a:gd name="connsiteX0" fmla="*/ 278130 w 278129"/>
              <a:gd name="connsiteY0" fmla="*/ 139065 h 276225"/>
              <a:gd name="connsiteX1" fmla="*/ 139065 w 278129"/>
              <a:gd name="connsiteY1" fmla="*/ 0 h 276225"/>
              <a:gd name="connsiteX2" fmla="*/ 0 w 278129"/>
              <a:gd name="connsiteY2" fmla="*/ 139065 h 276225"/>
              <a:gd name="connsiteX3" fmla="*/ 117158 w 278129"/>
              <a:gd name="connsiteY3" fmla="*/ 276225 h 276225"/>
              <a:gd name="connsiteX4" fmla="*/ 117158 w 278129"/>
              <a:gd name="connsiteY4" fmla="*/ 179070 h 276225"/>
              <a:gd name="connsiteX5" fmla="*/ 81915 w 278129"/>
              <a:gd name="connsiteY5" fmla="*/ 179070 h 276225"/>
              <a:gd name="connsiteX6" fmla="*/ 81915 w 278129"/>
              <a:gd name="connsiteY6" fmla="*/ 139065 h 276225"/>
              <a:gd name="connsiteX7" fmla="*/ 117158 w 278129"/>
              <a:gd name="connsiteY7" fmla="*/ 139065 h 276225"/>
              <a:gd name="connsiteX8" fmla="*/ 117158 w 278129"/>
              <a:gd name="connsiteY8" fmla="*/ 108585 h 276225"/>
              <a:gd name="connsiteX9" fmla="*/ 169545 w 278129"/>
              <a:gd name="connsiteY9" fmla="*/ 54293 h 276225"/>
              <a:gd name="connsiteX10" fmla="*/ 200978 w 278129"/>
              <a:gd name="connsiteY10" fmla="*/ 57150 h 276225"/>
              <a:gd name="connsiteX11" fmla="*/ 200978 w 278129"/>
              <a:gd name="connsiteY11" fmla="*/ 91440 h 276225"/>
              <a:gd name="connsiteX12" fmla="*/ 183833 w 278129"/>
              <a:gd name="connsiteY12" fmla="*/ 91440 h 276225"/>
              <a:gd name="connsiteX13" fmla="*/ 160972 w 278129"/>
              <a:gd name="connsiteY13" fmla="*/ 113348 h 276225"/>
              <a:gd name="connsiteX14" fmla="*/ 160972 w 278129"/>
              <a:gd name="connsiteY14" fmla="*/ 139065 h 276225"/>
              <a:gd name="connsiteX15" fmla="*/ 200025 w 278129"/>
              <a:gd name="connsiteY15" fmla="*/ 139065 h 276225"/>
              <a:gd name="connsiteX16" fmla="*/ 194310 w 278129"/>
              <a:gd name="connsiteY16" fmla="*/ 179070 h 276225"/>
              <a:gd name="connsiteX17" fmla="*/ 161925 w 278129"/>
              <a:gd name="connsiteY17" fmla="*/ 179070 h 276225"/>
              <a:gd name="connsiteX18" fmla="*/ 161925 w 278129"/>
              <a:gd name="connsiteY18" fmla="*/ 276225 h 276225"/>
              <a:gd name="connsiteX19" fmla="*/ 278130 w 278129"/>
              <a:gd name="connsiteY19" fmla="*/ 139065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8129" h="276225">
                <a:moveTo>
                  <a:pt x="278130" y="139065"/>
                </a:moveTo>
                <a:cubicBezTo>
                  <a:pt x="278130" y="61913"/>
                  <a:pt x="216217" y="0"/>
                  <a:pt x="139065" y="0"/>
                </a:cubicBezTo>
                <a:cubicBezTo>
                  <a:pt x="61913" y="0"/>
                  <a:pt x="0" y="61913"/>
                  <a:pt x="0" y="139065"/>
                </a:cubicBezTo>
                <a:cubicBezTo>
                  <a:pt x="0" y="208598"/>
                  <a:pt x="50483" y="265748"/>
                  <a:pt x="117158" y="276225"/>
                </a:cubicBezTo>
                <a:lnTo>
                  <a:pt x="117158" y="179070"/>
                </a:lnTo>
                <a:lnTo>
                  <a:pt x="81915" y="179070"/>
                </a:lnTo>
                <a:lnTo>
                  <a:pt x="81915" y="139065"/>
                </a:lnTo>
                <a:lnTo>
                  <a:pt x="117158" y="139065"/>
                </a:lnTo>
                <a:lnTo>
                  <a:pt x="117158" y="108585"/>
                </a:lnTo>
                <a:cubicBezTo>
                  <a:pt x="117158" y="73343"/>
                  <a:pt x="138113" y="54293"/>
                  <a:pt x="169545" y="54293"/>
                </a:cubicBezTo>
                <a:cubicBezTo>
                  <a:pt x="184785" y="54293"/>
                  <a:pt x="200978" y="57150"/>
                  <a:pt x="200978" y="57150"/>
                </a:cubicBezTo>
                <a:lnTo>
                  <a:pt x="200978" y="91440"/>
                </a:lnTo>
                <a:lnTo>
                  <a:pt x="183833" y="91440"/>
                </a:lnTo>
                <a:cubicBezTo>
                  <a:pt x="166688" y="91440"/>
                  <a:pt x="160972" y="101918"/>
                  <a:pt x="160972" y="113348"/>
                </a:cubicBezTo>
                <a:lnTo>
                  <a:pt x="160972" y="139065"/>
                </a:lnTo>
                <a:lnTo>
                  <a:pt x="200025" y="139065"/>
                </a:lnTo>
                <a:lnTo>
                  <a:pt x="194310" y="179070"/>
                </a:lnTo>
                <a:lnTo>
                  <a:pt x="161925" y="179070"/>
                </a:lnTo>
                <a:lnTo>
                  <a:pt x="161925" y="276225"/>
                </a:lnTo>
                <a:cubicBezTo>
                  <a:pt x="227647" y="266700"/>
                  <a:pt x="278130" y="208598"/>
                  <a:pt x="278130" y="139065"/>
                </a:cubicBezTo>
                <a:close/>
              </a:path>
            </a:pathLst>
          </a:custGeom>
          <a:solidFill>
            <a:srgbClr val="1D7C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A87320-629B-4D8D-ADFF-C419988DE30A}"/>
              </a:ext>
            </a:extLst>
          </p:cNvPr>
          <p:cNvGrpSpPr/>
          <p:nvPr/>
        </p:nvGrpSpPr>
        <p:grpSpPr>
          <a:xfrm>
            <a:off x="5780157" y="5243627"/>
            <a:ext cx="254018" cy="254018"/>
            <a:chOff x="1796401" y="4148366"/>
            <a:chExt cx="161925" cy="161925"/>
          </a:xfrm>
          <a:solidFill>
            <a:srgbClr val="1D7CBF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DE148B-EE22-42EB-B9F3-BE48D38E5687}"/>
                </a:ext>
              </a:extLst>
            </p:cNvPr>
            <p:cNvSpPr/>
            <p:nvPr/>
          </p:nvSpPr>
          <p:spPr>
            <a:xfrm>
              <a:off x="1910701" y="4175988"/>
              <a:ext cx="19050" cy="19050"/>
            </a:xfrm>
            <a:custGeom>
              <a:avLst/>
              <a:gdLst>
                <a:gd name="connsiteX0" fmla="*/ 9525 w 19050"/>
                <a:gd name="connsiteY0" fmla="*/ 0 h 19050"/>
                <a:gd name="connsiteX1" fmla="*/ 0 w 19050"/>
                <a:gd name="connsiteY1" fmla="*/ 9525 h 19050"/>
                <a:gd name="connsiteX2" fmla="*/ 9525 w 19050"/>
                <a:gd name="connsiteY2" fmla="*/ 19050 h 19050"/>
                <a:gd name="connsiteX3" fmla="*/ 19050 w 19050"/>
                <a:gd name="connsiteY3" fmla="*/ 9525 h 19050"/>
                <a:gd name="connsiteX4" fmla="*/ 9525 w 19050"/>
                <a:gd name="connsiteY4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9525" y="0"/>
                  </a:moveTo>
                  <a:cubicBezTo>
                    <a:pt x="3810" y="0"/>
                    <a:pt x="0" y="3810"/>
                    <a:pt x="0" y="9525"/>
                  </a:cubicBezTo>
                  <a:cubicBezTo>
                    <a:pt x="0" y="15240"/>
                    <a:pt x="4763" y="19050"/>
                    <a:pt x="9525" y="19050"/>
                  </a:cubicBezTo>
                  <a:cubicBezTo>
                    <a:pt x="15240" y="19050"/>
                    <a:pt x="19050" y="14288"/>
                    <a:pt x="19050" y="9525"/>
                  </a:cubicBezTo>
                  <a:cubicBezTo>
                    <a:pt x="19050" y="3810"/>
                    <a:pt x="15240" y="0"/>
                    <a:pt x="95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81C5F89-A7A7-462F-B42B-F6E316DD21AF}"/>
                </a:ext>
              </a:extLst>
            </p:cNvPr>
            <p:cNvSpPr/>
            <p:nvPr/>
          </p:nvSpPr>
          <p:spPr>
            <a:xfrm>
              <a:off x="1837358" y="4188371"/>
              <a:ext cx="80045" cy="80010"/>
            </a:xfrm>
            <a:custGeom>
              <a:avLst/>
              <a:gdLst>
                <a:gd name="connsiteX0" fmla="*/ 40005 w 80045"/>
                <a:gd name="connsiteY0" fmla="*/ 0 h 80010"/>
                <a:gd name="connsiteX1" fmla="*/ 0 w 80045"/>
                <a:gd name="connsiteY1" fmla="*/ 40005 h 80010"/>
                <a:gd name="connsiteX2" fmla="*/ 40005 w 80045"/>
                <a:gd name="connsiteY2" fmla="*/ 80010 h 80010"/>
                <a:gd name="connsiteX3" fmla="*/ 80010 w 80045"/>
                <a:gd name="connsiteY3" fmla="*/ 40005 h 80010"/>
                <a:gd name="connsiteX4" fmla="*/ 40005 w 80045"/>
                <a:gd name="connsiteY4" fmla="*/ 0 h 80010"/>
                <a:gd name="connsiteX5" fmla="*/ 40005 w 80045"/>
                <a:gd name="connsiteY5" fmla="*/ 65723 h 80010"/>
                <a:gd name="connsiteX6" fmla="*/ 14288 w 80045"/>
                <a:gd name="connsiteY6" fmla="*/ 40005 h 80010"/>
                <a:gd name="connsiteX7" fmla="*/ 40005 w 80045"/>
                <a:gd name="connsiteY7" fmla="*/ 14288 h 80010"/>
                <a:gd name="connsiteX8" fmla="*/ 65722 w 80045"/>
                <a:gd name="connsiteY8" fmla="*/ 40005 h 80010"/>
                <a:gd name="connsiteX9" fmla="*/ 40005 w 80045"/>
                <a:gd name="connsiteY9" fmla="*/ 65723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045" h="80010">
                  <a:moveTo>
                    <a:pt x="40005" y="0"/>
                  </a:moveTo>
                  <a:cubicBezTo>
                    <a:pt x="18097" y="0"/>
                    <a:pt x="0" y="18098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963" y="18098"/>
                    <a:pt x="62865" y="0"/>
                    <a:pt x="40005" y="0"/>
                  </a:cubicBezTo>
                  <a:close/>
                  <a:moveTo>
                    <a:pt x="40005" y="65723"/>
                  </a:moveTo>
                  <a:cubicBezTo>
                    <a:pt x="25718" y="65723"/>
                    <a:pt x="14288" y="54292"/>
                    <a:pt x="14288" y="40005"/>
                  </a:cubicBezTo>
                  <a:cubicBezTo>
                    <a:pt x="14288" y="25717"/>
                    <a:pt x="25718" y="14288"/>
                    <a:pt x="40005" y="14288"/>
                  </a:cubicBezTo>
                  <a:cubicBezTo>
                    <a:pt x="54293" y="14288"/>
                    <a:pt x="65722" y="25717"/>
                    <a:pt x="65722" y="40005"/>
                  </a:cubicBezTo>
                  <a:cubicBezTo>
                    <a:pt x="65722" y="54292"/>
                    <a:pt x="54293" y="65723"/>
                    <a:pt x="40005" y="65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3D8160A-C95B-4D9C-844B-BA12ECFCFCBD}"/>
                </a:ext>
              </a:extLst>
            </p:cNvPr>
            <p:cNvSpPr/>
            <p:nvPr/>
          </p:nvSpPr>
          <p:spPr>
            <a:xfrm>
              <a:off x="1796401" y="4148366"/>
              <a:ext cx="161925" cy="161925"/>
            </a:xfrm>
            <a:custGeom>
              <a:avLst/>
              <a:gdLst>
                <a:gd name="connsiteX0" fmla="*/ 113347 w 161925"/>
                <a:gd name="connsiteY0" fmla="*/ 161925 h 161925"/>
                <a:gd name="connsiteX1" fmla="*/ 48578 w 161925"/>
                <a:gd name="connsiteY1" fmla="*/ 161925 h 161925"/>
                <a:gd name="connsiteX2" fmla="*/ 0 w 161925"/>
                <a:gd name="connsiteY2" fmla="*/ 113347 h 161925"/>
                <a:gd name="connsiteX3" fmla="*/ 0 w 161925"/>
                <a:gd name="connsiteY3" fmla="*/ 48577 h 161925"/>
                <a:gd name="connsiteX4" fmla="*/ 48578 w 161925"/>
                <a:gd name="connsiteY4" fmla="*/ 0 h 161925"/>
                <a:gd name="connsiteX5" fmla="*/ 113347 w 161925"/>
                <a:gd name="connsiteY5" fmla="*/ 0 h 161925"/>
                <a:gd name="connsiteX6" fmla="*/ 161925 w 161925"/>
                <a:gd name="connsiteY6" fmla="*/ 48577 h 161925"/>
                <a:gd name="connsiteX7" fmla="*/ 161925 w 161925"/>
                <a:gd name="connsiteY7" fmla="*/ 113347 h 161925"/>
                <a:gd name="connsiteX8" fmla="*/ 113347 w 161925"/>
                <a:gd name="connsiteY8" fmla="*/ 161925 h 161925"/>
                <a:gd name="connsiteX9" fmla="*/ 47625 w 161925"/>
                <a:gd name="connsiteY9" fmla="*/ 13335 h 161925"/>
                <a:gd name="connsiteX10" fmla="*/ 14288 w 161925"/>
                <a:gd name="connsiteY10" fmla="*/ 46672 h 161925"/>
                <a:gd name="connsiteX11" fmla="*/ 14288 w 161925"/>
                <a:gd name="connsiteY11" fmla="*/ 111442 h 161925"/>
                <a:gd name="connsiteX12" fmla="*/ 47625 w 161925"/>
                <a:gd name="connsiteY12" fmla="*/ 144780 h 161925"/>
                <a:gd name="connsiteX13" fmla="*/ 112395 w 161925"/>
                <a:gd name="connsiteY13" fmla="*/ 144780 h 161925"/>
                <a:gd name="connsiteX14" fmla="*/ 145732 w 161925"/>
                <a:gd name="connsiteY14" fmla="*/ 111442 h 161925"/>
                <a:gd name="connsiteX15" fmla="*/ 145732 w 161925"/>
                <a:gd name="connsiteY15" fmla="*/ 46672 h 161925"/>
                <a:gd name="connsiteX16" fmla="*/ 112395 w 161925"/>
                <a:gd name="connsiteY16" fmla="*/ 13335 h 161925"/>
                <a:gd name="connsiteX17" fmla="*/ 47625 w 161925"/>
                <a:gd name="connsiteY17" fmla="*/ 1333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" h="161925">
                  <a:moveTo>
                    <a:pt x="113347" y="161925"/>
                  </a:moveTo>
                  <a:lnTo>
                    <a:pt x="48578" y="161925"/>
                  </a:lnTo>
                  <a:cubicBezTo>
                    <a:pt x="21907" y="161925"/>
                    <a:pt x="0" y="140017"/>
                    <a:pt x="0" y="113347"/>
                  </a:cubicBezTo>
                  <a:lnTo>
                    <a:pt x="0" y="48577"/>
                  </a:lnTo>
                  <a:cubicBezTo>
                    <a:pt x="0" y="21907"/>
                    <a:pt x="21907" y="0"/>
                    <a:pt x="48578" y="0"/>
                  </a:cubicBezTo>
                  <a:lnTo>
                    <a:pt x="113347" y="0"/>
                  </a:lnTo>
                  <a:cubicBezTo>
                    <a:pt x="140017" y="0"/>
                    <a:pt x="161925" y="21907"/>
                    <a:pt x="161925" y="48577"/>
                  </a:cubicBezTo>
                  <a:lnTo>
                    <a:pt x="161925" y="113347"/>
                  </a:lnTo>
                  <a:cubicBezTo>
                    <a:pt x="161925" y="140017"/>
                    <a:pt x="140017" y="161925"/>
                    <a:pt x="113347" y="161925"/>
                  </a:cubicBezTo>
                  <a:close/>
                  <a:moveTo>
                    <a:pt x="47625" y="13335"/>
                  </a:moveTo>
                  <a:cubicBezTo>
                    <a:pt x="28575" y="13335"/>
                    <a:pt x="14288" y="28575"/>
                    <a:pt x="14288" y="46672"/>
                  </a:cubicBezTo>
                  <a:lnTo>
                    <a:pt x="14288" y="111442"/>
                  </a:lnTo>
                  <a:cubicBezTo>
                    <a:pt x="14288" y="130492"/>
                    <a:pt x="29528" y="144780"/>
                    <a:pt x="47625" y="144780"/>
                  </a:cubicBezTo>
                  <a:lnTo>
                    <a:pt x="112395" y="144780"/>
                  </a:lnTo>
                  <a:cubicBezTo>
                    <a:pt x="131445" y="144780"/>
                    <a:pt x="145732" y="129540"/>
                    <a:pt x="145732" y="111442"/>
                  </a:cubicBezTo>
                  <a:lnTo>
                    <a:pt x="145732" y="46672"/>
                  </a:lnTo>
                  <a:cubicBezTo>
                    <a:pt x="145732" y="27622"/>
                    <a:pt x="130492" y="13335"/>
                    <a:pt x="112395" y="13335"/>
                  </a:cubicBezTo>
                  <a:lnTo>
                    <a:pt x="47625" y="133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78F2C43-13F9-474E-B450-DDFA9808CD12}"/>
              </a:ext>
            </a:extLst>
          </p:cNvPr>
          <p:cNvSpPr/>
          <p:nvPr/>
        </p:nvSpPr>
        <p:spPr>
          <a:xfrm>
            <a:off x="8073694" y="5254110"/>
            <a:ext cx="284674" cy="233052"/>
          </a:xfrm>
          <a:custGeom>
            <a:avLst/>
            <a:gdLst>
              <a:gd name="connsiteX0" fmla="*/ 149543 w 151447"/>
              <a:gd name="connsiteY0" fmla="*/ 15614 h 123984"/>
              <a:gd name="connsiteX1" fmla="*/ 134303 w 151447"/>
              <a:gd name="connsiteY1" fmla="*/ 20376 h 123984"/>
              <a:gd name="connsiteX2" fmla="*/ 141922 w 151447"/>
              <a:gd name="connsiteY2" fmla="*/ 13709 h 123984"/>
              <a:gd name="connsiteX3" fmla="*/ 146685 w 151447"/>
              <a:gd name="connsiteY3" fmla="*/ 4184 h 123984"/>
              <a:gd name="connsiteX4" fmla="*/ 146685 w 151447"/>
              <a:gd name="connsiteY4" fmla="*/ 3231 h 123984"/>
              <a:gd name="connsiteX5" fmla="*/ 145733 w 151447"/>
              <a:gd name="connsiteY5" fmla="*/ 3231 h 123984"/>
              <a:gd name="connsiteX6" fmla="*/ 127635 w 151447"/>
              <a:gd name="connsiteY6" fmla="*/ 9899 h 123984"/>
              <a:gd name="connsiteX7" fmla="*/ 126683 w 151447"/>
              <a:gd name="connsiteY7" fmla="*/ 9899 h 123984"/>
              <a:gd name="connsiteX8" fmla="*/ 124778 w 151447"/>
              <a:gd name="connsiteY8" fmla="*/ 7994 h 123984"/>
              <a:gd name="connsiteX9" fmla="*/ 116205 w 151447"/>
              <a:gd name="connsiteY9" fmla="*/ 2279 h 123984"/>
              <a:gd name="connsiteX10" fmla="*/ 102870 w 151447"/>
              <a:gd name="connsiteY10" fmla="*/ 374 h 123984"/>
              <a:gd name="connsiteX11" fmla="*/ 90488 w 151447"/>
              <a:gd name="connsiteY11" fmla="*/ 4184 h 123984"/>
              <a:gd name="connsiteX12" fmla="*/ 80010 w 151447"/>
              <a:gd name="connsiteY12" fmla="*/ 12756 h 123984"/>
              <a:gd name="connsiteX13" fmla="*/ 74295 w 151447"/>
              <a:gd name="connsiteY13" fmla="*/ 25139 h 123984"/>
              <a:gd name="connsiteX14" fmla="*/ 74295 w 151447"/>
              <a:gd name="connsiteY14" fmla="*/ 38474 h 123984"/>
              <a:gd name="connsiteX15" fmla="*/ 73343 w 151447"/>
              <a:gd name="connsiteY15" fmla="*/ 39426 h 123984"/>
              <a:gd name="connsiteX16" fmla="*/ 10478 w 151447"/>
              <a:gd name="connsiteY16" fmla="*/ 7994 h 123984"/>
              <a:gd name="connsiteX17" fmla="*/ 8572 w 151447"/>
              <a:gd name="connsiteY17" fmla="*/ 7994 h 123984"/>
              <a:gd name="connsiteX18" fmla="*/ 14288 w 151447"/>
              <a:gd name="connsiteY18" fmla="*/ 45141 h 123984"/>
              <a:gd name="connsiteX19" fmla="*/ 18097 w 151447"/>
              <a:gd name="connsiteY19" fmla="*/ 48951 h 123984"/>
              <a:gd name="connsiteX20" fmla="*/ 5715 w 151447"/>
              <a:gd name="connsiteY20" fmla="*/ 45141 h 123984"/>
              <a:gd name="connsiteX21" fmla="*/ 4763 w 151447"/>
              <a:gd name="connsiteY21" fmla="*/ 46094 h 123984"/>
              <a:gd name="connsiteX22" fmla="*/ 4763 w 151447"/>
              <a:gd name="connsiteY22" fmla="*/ 49904 h 123984"/>
              <a:gd name="connsiteX23" fmla="*/ 24765 w 151447"/>
              <a:gd name="connsiteY23" fmla="*/ 75621 h 123984"/>
              <a:gd name="connsiteX24" fmla="*/ 28575 w 151447"/>
              <a:gd name="connsiteY24" fmla="*/ 76574 h 123984"/>
              <a:gd name="connsiteX25" fmla="*/ 17145 w 151447"/>
              <a:gd name="connsiteY25" fmla="*/ 76574 h 123984"/>
              <a:gd name="connsiteX26" fmla="*/ 16193 w 151447"/>
              <a:gd name="connsiteY26" fmla="*/ 77526 h 123984"/>
              <a:gd name="connsiteX27" fmla="*/ 40958 w 151447"/>
              <a:gd name="connsiteY27" fmla="*/ 98481 h 123984"/>
              <a:gd name="connsiteX28" fmla="*/ 44768 w 151447"/>
              <a:gd name="connsiteY28" fmla="*/ 98481 h 123984"/>
              <a:gd name="connsiteX29" fmla="*/ 44768 w 151447"/>
              <a:gd name="connsiteY29" fmla="*/ 98481 h 123984"/>
              <a:gd name="connsiteX30" fmla="*/ 27622 w 151447"/>
              <a:gd name="connsiteY30" fmla="*/ 107054 h 123984"/>
              <a:gd name="connsiteX31" fmla="*/ 1905 w 151447"/>
              <a:gd name="connsiteY31" fmla="*/ 109911 h 123984"/>
              <a:gd name="connsiteX32" fmla="*/ 0 w 151447"/>
              <a:gd name="connsiteY32" fmla="*/ 109911 h 123984"/>
              <a:gd name="connsiteX33" fmla="*/ 0 w 151447"/>
              <a:gd name="connsiteY33" fmla="*/ 110864 h 123984"/>
              <a:gd name="connsiteX34" fmla="*/ 5715 w 151447"/>
              <a:gd name="connsiteY34" fmla="*/ 113721 h 123984"/>
              <a:gd name="connsiteX35" fmla="*/ 22860 w 151447"/>
              <a:gd name="connsiteY35" fmla="*/ 120389 h 123984"/>
              <a:gd name="connsiteX36" fmla="*/ 112395 w 151447"/>
              <a:gd name="connsiteY36" fmla="*/ 99434 h 123984"/>
              <a:gd name="connsiteX37" fmla="*/ 137160 w 151447"/>
              <a:gd name="connsiteY37" fmla="*/ 30854 h 123984"/>
              <a:gd name="connsiteX38" fmla="*/ 139065 w 151447"/>
              <a:gd name="connsiteY38" fmla="*/ 28949 h 123984"/>
              <a:gd name="connsiteX39" fmla="*/ 151447 w 151447"/>
              <a:gd name="connsiteY39" fmla="*/ 16566 h 123984"/>
              <a:gd name="connsiteX40" fmla="*/ 149543 w 151447"/>
              <a:gd name="connsiteY40" fmla="*/ 15614 h 123984"/>
              <a:gd name="connsiteX41" fmla="*/ 149543 w 151447"/>
              <a:gd name="connsiteY41" fmla="*/ 15614 h 123984"/>
              <a:gd name="connsiteX42" fmla="*/ 149543 w 151447"/>
              <a:gd name="connsiteY42" fmla="*/ 15614 h 12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1447" h="123984">
                <a:moveTo>
                  <a:pt x="149543" y="15614"/>
                </a:moveTo>
                <a:cubicBezTo>
                  <a:pt x="144780" y="17519"/>
                  <a:pt x="139065" y="19424"/>
                  <a:pt x="134303" y="20376"/>
                </a:cubicBezTo>
                <a:cubicBezTo>
                  <a:pt x="137160" y="20376"/>
                  <a:pt x="140018" y="15614"/>
                  <a:pt x="141922" y="13709"/>
                </a:cubicBezTo>
                <a:cubicBezTo>
                  <a:pt x="143828" y="10851"/>
                  <a:pt x="145733" y="7994"/>
                  <a:pt x="146685" y="4184"/>
                </a:cubicBezTo>
                <a:cubicBezTo>
                  <a:pt x="146685" y="4184"/>
                  <a:pt x="146685" y="3231"/>
                  <a:pt x="146685" y="3231"/>
                </a:cubicBezTo>
                <a:cubicBezTo>
                  <a:pt x="146685" y="3231"/>
                  <a:pt x="145733" y="3231"/>
                  <a:pt x="145733" y="3231"/>
                </a:cubicBezTo>
                <a:cubicBezTo>
                  <a:pt x="140018" y="6089"/>
                  <a:pt x="134303" y="8946"/>
                  <a:pt x="127635" y="9899"/>
                </a:cubicBezTo>
                <a:cubicBezTo>
                  <a:pt x="126683" y="9899"/>
                  <a:pt x="126683" y="9899"/>
                  <a:pt x="126683" y="9899"/>
                </a:cubicBezTo>
                <a:cubicBezTo>
                  <a:pt x="125730" y="8946"/>
                  <a:pt x="125730" y="8946"/>
                  <a:pt x="124778" y="7994"/>
                </a:cubicBezTo>
                <a:cubicBezTo>
                  <a:pt x="121920" y="6089"/>
                  <a:pt x="119063" y="4184"/>
                  <a:pt x="116205" y="2279"/>
                </a:cubicBezTo>
                <a:cubicBezTo>
                  <a:pt x="112395" y="374"/>
                  <a:pt x="107633" y="-579"/>
                  <a:pt x="102870" y="374"/>
                </a:cubicBezTo>
                <a:cubicBezTo>
                  <a:pt x="98108" y="374"/>
                  <a:pt x="94297" y="2279"/>
                  <a:pt x="90488" y="4184"/>
                </a:cubicBezTo>
                <a:cubicBezTo>
                  <a:pt x="86678" y="6089"/>
                  <a:pt x="82868" y="8946"/>
                  <a:pt x="80010" y="12756"/>
                </a:cubicBezTo>
                <a:cubicBezTo>
                  <a:pt x="77153" y="16566"/>
                  <a:pt x="75247" y="20376"/>
                  <a:pt x="74295" y="25139"/>
                </a:cubicBezTo>
                <a:cubicBezTo>
                  <a:pt x="73343" y="29901"/>
                  <a:pt x="73343" y="33711"/>
                  <a:pt x="74295" y="38474"/>
                </a:cubicBezTo>
                <a:cubicBezTo>
                  <a:pt x="74295" y="39426"/>
                  <a:pt x="74295" y="39426"/>
                  <a:pt x="73343" y="39426"/>
                </a:cubicBezTo>
                <a:cubicBezTo>
                  <a:pt x="48578" y="35616"/>
                  <a:pt x="27622" y="27044"/>
                  <a:pt x="10478" y="7994"/>
                </a:cubicBezTo>
                <a:cubicBezTo>
                  <a:pt x="9525" y="7041"/>
                  <a:pt x="9525" y="7041"/>
                  <a:pt x="8572" y="7994"/>
                </a:cubicBezTo>
                <a:cubicBezTo>
                  <a:pt x="953" y="19424"/>
                  <a:pt x="4763" y="36569"/>
                  <a:pt x="14288" y="45141"/>
                </a:cubicBezTo>
                <a:cubicBezTo>
                  <a:pt x="15240" y="46094"/>
                  <a:pt x="17145" y="47046"/>
                  <a:pt x="18097" y="48951"/>
                </a:cubicBezTo>
                <a:cubicBezTo>
                  <a:pt x="17145" y="48951"/>
                  <a:pt x="11430" y="47999"/>
                  <a:pt x="5715" y="45141"/>
                </a:cubicBezTo>
                <a:cubicBezTo>
                  <a:pt x="4763" y="45141"/>
                  <a:pt x="4763" y="45141"/>
                  <a:pt x="4763" y="46094"/>
                </a:cubicBezTo>
                <a:cubicBezTo>
                  <a:pt x="4763" y="47046"/>
                  <a:pt x="4763" y="47999"/>
                  <a:pt x="4763" y="49904"/>
                </a:cubicBezTo>
                <a:cubicBezTo>
                  <a:pt x="5715" y="61334"/>
                  <a:pt x="14288" y="71811"/>
                  <a:pt x="24765" y="75621"/>
                </a:cubicBezTo>
                <a:cubicBezTo>
                  <a:pt x="25718" y="76574"/>
                  <a:pt x="27622" y="76574"/>
                  <a:pt x="28575" y="76574"/>
                </a:cubicBezTo>
                <a:cubicBezTo>
                  <a:pt x="25718" y="77526"/>
                  <a:pt x="23813" y="77526"/>
                  <a:pt x="17145" y="76574"/>
                </a:cubicBezTo>
                <a:cubicBezTo>
                  <a:pt x="16193" y="76574"/>
                  <a:pt x="16193" y="76574"/>
                  <a:pt x="16193" y="77526"/>
                </a:cubicBezTo>
                <a:cubicBezTo>
                  <a:pt x="20955" y="91814"/>
                  <a:pt x="32385" y="95624"/>
                  <a:pt x="40958" y="98481"/>
                </a:cubicBezTo>
                <a:cubicBezTo>
                  <a:pt x="41910" y="98481"/>
                  <a:pt x="42863" y="98481"/>
                  <a:pt x="44768" y="98481"/>
                </a:cubicBezTo>
                <a:cubicBezTo>
                  <a:pt x="44768" y="98481"/>
                  <a:pt x="44768" y="98481"/>
                  <a:pt x="44768" y="98481"/>
                </a:cubicBezTo>
                <a:cubicBezTo>
                  <a:pt x="41910" y="102291"/>
                  <a:pt x="32385" y="106101"/>
                  <a:pt x="27622" y="107054"/>
                </a:cubicBezTo>
                <a:cubicBezTo>
                  <a:pt x="19050" y="109911"/>
                  <a:pt x="10478" y="110864"/>
                  <a:pt x="1905" y="109911"/>
                </a:cubicBezTo>
                <a:cubicBezTo>
                  <a:pt x="953" y="109911"/>
                  <a:pt x="0" y="109911"/>
                  <a:pt x="0" y="109911"/>
                </a:cubicBezTo>
                <a:cubicBezTo>
                  <a:pt x="0" y="109911"/>
                  <a:pt x="0" y="110864"/>
                  <a:pt x="0" y="110864"/>
                </a:cubicBezTo>
                <a:cubicBezTo>
                  <a:pt x="1905" y="111816"/>
                  <a:pt x="3810" y="112769"/>
                  <a:pt x="5715" y="113721"/>
                </a:cubicBezTo>
                <a:cubicBezTo>
                  <a:pt x="11430" y="116579"/>
                  <a:pt x="17145" y="119436"/>
                  <a:pt x="22860" y="120389"/>
                </a:cubicBezTo>
                <a:cubicBezTo>
                  <a:pt x="54293" y="128961"/>
                  <a:pt x="88583" y="122294"/>
                  <a:pt x="112395" y="99434"/>
                </a:cubicBezTo>
                <a:cubicBezTo>
                  <a:pt x="130493" y="81336"/>
                  <a:pt x="137160" y="56571"/>
                  <a:pt x="137160" y="30854"/>
                </a:cubicBezTo>
                <a:cubicBezTo>
                  <a:pt x="137160" y="29901"/>
                  <a:pt x="138113" y="28949"/>
                  <a:pt x="139065" y="28949"/>
                </a:cubicBezTo>
                <a:cubicBezTo>
                  <a:pt x="143828" y="25139"/>
                  <a:pt x="147638" y="21329"/>
                  <a:pt x="151447" y="16566"/>
                </a:cubicBezTo>
                <a:cubicBezTo>
                  <a:pt x="150495" y="17519"/>
                  <a:pt x="150495" y="16566"/>
                  <a:pt x="149543" y="15614"/>
                </a:cubicBezTo>
                <a:cubicBezTo>
                  <a:pt x="150495" y="15614"/>
                  <a:pt x="150495" y="15614"/>
                  <a:pt x="149543" y="15614"/>
                </a:cubicBezTo>
                <a:cubicBezTo>
                  <a:pt x="150495" y="15614"/>
                  <a:pt x="150495" y="15614"/>
                  <a:pt x="149543" y="15614"/>
                </a:cubicBezTo>
                <a:close/>
              </a:path>
            </a:pathLst>
          </a:custGeom>
          <a:solidFill>
            <a:srgbClr val="1D7C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6FE5CD3-1DDB-4C45-8DF7-0946DCE29776}"/>
              </a:ext>
            </a:extLst>
          </p:cNvPr>
          <p:cNvSpPr/>
          <p:nvPr/>
        </p:nvSpPr>
        <p:spPr>
          <a:xfrm>
            <a:off x="9950534" y="5265257"/>
            <a:ext cx="301084" cy="210759"/>
          </a:xfrm>
          <a:custGeom>
            <a:avLst/>
            <a:gdLst>
              <a:gd name="connsiteX0" fmla="*/ 152400 w 152400"/>
              <a:gd name="connsiteY0" fmla="*/ 33338 h 106680"/>
              <a:gd name="connsiteX1" fmla="*/ 119063 w 152400"/>
              <a:gd name="connsiteY1" fmla="*/ 0 h 106680"/>
              <a:gd name="connsiteX2" fmla="*/ 33338 w 152400"/>
              <a:gd name="connsiteY2" fmla="*/ 0 h 106680"/>
              <a:gd name="connsiteX3" fmla="*/ 0 w 152400"/>
              <a:gd name="connsiteY3" fmla="*/ 33338 h 106680"/>
              <a:gd name="connsiteX4" fmla="*/ 0 w 152400"/>
              <a:gd name="connsiteY4" fmla="*/ 73343 h 106680"/>
              <a:gd name="connsiteX5" fmla="*/ 33338 w 152400"/>
              <a:gd name="connsiteY5" fmla="*/ 106680 h 106680"/>
              <a:gd name="connsiteX6" fmla="*/ 119063 w 152400"/>
              <a:gd name="connsiteY6" fmla="*/ 106680 h 106680"/>
              <a:gd name="connsiteX7" fmla="*/ 152400 w 152400"/>
              <a:gd name="connsiteY7" fmla="*/ 73343 h 106680"/>
              <a:gd name="connsiteX8" fmla="*/ 152400 w 152400"/>
              <a:gd name="connsiteY8" fmla="*/ 33338 h 106680"/>
              <a:gd name="connsiteX9" fmla="*/ 101918 w 152400"/>
              <a:gd name="connsiteY9" fmla="*/ 56198 h 106680"/>
              <a:gd name="connsiteX10" fmla="*/ 63818 w 152400"/>
              <a:gd name="connsiteY10" fmla="*/ 75248 h 106680"/>
              <a:gd name="connsiteX11" fmla="*/ 57150 w 152400"/>
              <a:gd name="connsiteY11" fmla="*/ 73343 h 106680"/>
              <a:gd name="connsiteX12" fmla="*/ 57150 w 152400"/>
              <a:gd name="connsiteY12" fmla="*/ 34290 h 106680"/>
              <a:gd name="connsiteX13" fmla="*/ 63818 w 152400"/>
              <a:gd name="connsiteY13" fmla="*/ 32385 h 106680"/>
              <a:gd name="connsiteX14" fmla="*/ 100965 w 152400"/>
              <a:gd name="connsiteY14" fmla="*/ 52388 h 106680"/>
              <a:gd name="connsiteX15" fmla="*/ 101918 w 152400"/>
              <a:gd name="connsiteY15" fmla="*/ 56198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400" h="106680">
                <a:moveTo>
                  <a:pt x="152400" y="33338"/>
                </a:moveTo>
                <a:cubicBezTo>
                  <a:pt x="152400" y="15240"/>
                  <a:pt x="137160" y="0"/>
                  <a:pt x="119063" y="0"/>
                </a:cubicBezTo>
                <a:lnTo>
                  <a:pt x="33338" y="0"/>
                </a:lnTo>
                <a:cubicBezTo>
                  <a:pt x="15240" y="0"/>
                  <a:pt x="0" y="15240"/>
                  <a:pt x="0" y="33338"/>
                </a:cubicBezTo>
                <a:lnTo>
                  <a:pt x="0" y="73343"/>
                </a:lnTo>
                <a:cubicBezTo>
                  <a:pt x="0" y="91440"/>
                  <a:pt x="15240" y="106680"/>
                  <a:pt x="33338" y="106680"/>
                </a:cubicBezTo>
                <a:lnTo>
                  <a:pt x="119063" y="106680"/>
                </a:lnTo>
                <a:cubicBezTo>
                  <a:pt x="137160" y="106680"/>
                  <a:pt x="152400" y="91440"/>
                  <a:pt x="152400" y="73343"/>
                </a:cubicBezTo>
                <a:lnTo>
                  <a:pt x="152400" y="33338"/>
                </a:lnTo>
                <a:close/>
                <a:moveTo>
                  <a:pt x="101918" y="56198"/>
                </a:moveTo>
                <a:lnTo>
                  <a:pt x="63818" y="75248"/>
                </a:lnTo>
                <a:cubicBezTo>
                  <a:pt x="61913" y="76200"/>
                  <a:pt x="57150" y="75248"/>
                  <a:pt x="57150" y="73343"/>
                </a:cubicBezTo>
                <a:lnTo>
                  <a:pt x="57150" y="34290"/>
                </a:lnTo>
                <a:cubicBezTo>
                  <a:pt x="57150" y="32385"/>
                  <a:pt x="61913" y="31433"/>
                  <a:pt x="63818" y="32385"/>
                </a:cubicBezTo>
                <a:lnTo>
                  <a:pt x="100965" y="52388"/>
                </a:lnTo>
                <a:cubicBezTo>
                  <a:pt x="101918" y="53340"/>
                  <a:pt x="103822" y="55245"/>
                  <a:pt x="101918" y="56198"/>
                </a:cubicBezTo>
                <a:close/>
              </a:path>
            </a:pathLst>
          </a:custGeom>
          <a:solidFill>
            <a:srgbClr val="1D7CB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59825C-A712-46A1-90AF-4D78B6F00CD6}"/>
              </a:ext>
            </a:extLst>
          </p:cNvPr>
          <p:cNvSpPr/>
          <p:nvPr/>
        </p:nvSpPr>
        <p:spPr>
          <a:xfrm>
            <a:off x="0" y="6210300"/>
            <a:ext cx="12192000" cy="55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A5734C-362E-4C82-B5E0-15ECB3CFA42A}"/>
              </a:ext>
            </a:extLst>
          </p:cNvPr>
          <p:cNvSpPr txBox="1"/>
          <p:nvPr/>
        </p:nvSpPr>
        <p:spPr>
          <a:xfrm>
            <a:off x="4043550" y="3246538"/>
            <a:ext cx="4363578" cy="56938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fi-FI" sz="2400" dirty="0">
                <a:solidFill>
                  <a:srgbClr val="0DCA99"/>
                </a:solidFill>
                <a:latin typeface="Brush Script MT" panose="03060802040406070304" pitchFamily="66" charset="0"/>
                <a:cs typeface="Poppins Thin" panose="00000300000000000000" pitchFamily="2" charset="0"/>
              </a:rPr>
              <a:t>Dari Jakarta Untuk Indonesia</a:t>
            </a:r>
          </a:p>
        </p:txBody>
      </p:sp>
    </p:spTree>
    <p:extLst>
      <p:ext uri="{BB962C8B-B14F-4D97-AF65-F5344CB8AC3E}">
        <p14:creationId xmlns:p14="http://schemas.microsoft.com/office/powerpoint/2010/main" val="165506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4" grpId="0" animBg="1"/>
      <p:bldP spid="25" grpId="0" animBg="1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1127</Words>
  <Application>Microsoft Office PowerPoint</Application>
  <PresentationFormat>Widescreen</PresentationFormat>
  <Paragraphs>107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Brush Script MT</vt:lpstr>
      <vt:lpstr>Calibri</vt:lpstr>
      <vt:lpstr>Calibri Light</vt:lpstr>
      <vt:lpstr>Poppins SemiBold</vt:lpstr>
      <vt:lpstr>Segoe UI</vt:lpstr>
      <vt:lpstr>Segoe UI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PENYELESAIAN USULAN DI LLDIKTI  (AA-L, LK-GB)</vt:lpstr>
      <vt:lpstr>Kebijakan  Pengaturan Penilaian Angka Kredit (PAK)  dan Penghitungan Beban Kerja Dosen (BKD) sesuai Peraturan Menteri Pendayagunaan Aparatur Negara dan Reformasi Birokrasi Republik Indonesia Nomor 1 Tahun 2023 Tentang Jabatan Fungsional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Bff 9135</dc:creator>
  <cp:lastModifiedBy>SDPT-02</cp:lastModifiedBy>
  <cp:revision>25</cp:revision>
  <dcterms:created xsi:type="dcterms:W3CDTF">2023-02-21T08:19:24Z</dcterms:created>
  <dcterms:modified xsi:type="dcterms:W3CDTF">2023-04-03T02:07:54Z</dcterms:modified>
</cp:coreProperties>
</file>